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notesMasterIdLst>
    <p:notesMasterId r:id="rId45"/>
  </p:notesMasterIdLst>
  <p:handoutMasterIdLst>
    <p:handoutMasterId r:id="rId46"/>
  </p:handoutMasterIdLst>
  <p:sldIdLst>
    <p:sldId id="311" r:id="rId3"/>
    <p:sldId id="305" r:id="rId4"/>
    <p:sldId id="278" r:id="rId5"/>
    <p:sldId id="316" r:id="rId6"/>
    <p:sldId id="439" r:id="rId7"/>
    <p:sldId id="317" r:id="rId8"/>
    <p:sldId id="319" r:id="rId9"/>
    <p:sldId id="345" r:id="rId10"/>
    <p:sldId id="509" r:id="rId11"/>
    <p:sldId id="445" r:id="rId12"/>
    <p:sldId id="488" r:id="rId13"/>
    <p:sldId id="506" r:id="rId14"/>
    <p:sldId id="498" r:id="rId15"/>
    <p:sldId id="501" r:id="rId16"/>
    <p:sldId id="502" r:id="rId17"/>
    <p:sldId id="505" r:id="rId18"/>
    <p:sldId id="399" r:id="rId19"/>
    <p:sldId id="304" r:id="rId20"/>
    <p:sldId id="511" r:id="rId21"/>
    <p:sldId id="515" r:id="rId22"/>
    <p:sldId id="496" r:id="rId23"/>
    <p:sldId id="514" r:id="rId24"/>
    <p:sldId id="323" r:id="rId25"/>
    <p:sldId id="281" r:id="rId26"/>
    <p:sldId id="401" r:id="rId27"/>
    <p:sldId id="318" r:id="rId28"/>
    <p:sldId id="264" r:id="rId29"/>
    <p:sldId id="279" r:id="rId30"/>
    <p:sldId id="321" r:id="rId31"/>
    <p:sldId id="386" r:id="rId32"/>
    <p:sldId id="381" r:id="rId33"/>
    <p:sldId id="426" r:id="rId34"/>
    <p:sldId id="271" r:id="rId35"/>
    <p:sldId id="429" r:id="rId36"/>
    <p:sldId id="433" r:id="rId37"/>
    <p:sldId id="273" r:id="rId38"/>
    <p:sldId id="487" r:id="rId39"/>
    <p:sldId id="513" r:id="rId40"/>
    <p:sldId id="403" r:id="rId41"/>
    <p:sldId id="423" r:id="rId42"/>
    <p:sldId id="309"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00"/>
    <a:srgbClr val="CC0066"/>
    <a:srgbClr val="E6791B"/>
    <a:srgbClr val="F9E0CB"/>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1" autoAdjust="0"/>
    <p:restoredTop sz="86030" autoAdjust="0"/>
  </p:normalViewPr>
  <p:slideViewPr>
    <p:cSldViewPr snapToGrid="0">
      <p:cViewPr varScale="1">
        <p:scale>
          <a:sx n="79" d="100"/>
          <a:sy n="79" d="100"/>
        </p:scale>
        <p:origin x="84" y="450"/>
      </p:cViewPr>
      <p:guideLst>
        <p:guide pos="3840"/>
        <p:guide orient="horz" pos="2160"/>
      </p:guideLst>
    </p:cSldViewPr>
  </p:slideViewPr>
  <p:outlineViewPr>
    <p:cViewPr>
      <p:scale>
        <a:sx n="33" d="100"/>
        <a:sy n="33" d="100"/>
      </p:scale>
      <p:origin x="0" y="-33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13</a:t>
            </a:fld>
            <a:endParaRPr lang="zh-CN" altLang="en-US"/>
          </a:p>
        </p:txBody>
      </p:sp>
    </p:spTree>
    <p:extLst>
      <p:ext uri="{BB962C8B-B14F-4D97-AF65-F5344CB8AC3E}">
        <p14:creationId xmlns:p14="http://schemas.microsoft.com/office/powerpoint/2010/main" val="369878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extLst>
      <p:ext uri="{BB962C8B-B14F-4D97-AF65-F5344CB8AC3E}">
        <p14:creationId xmlns:p14="http://schemas.microsoft.com/office/powerpoint/2010/main" val="165580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AC080E-363E-4B8D-BFA0-4E62E6D2C55B}" type="slidenum">
              <a:rPr lang="zh-CN" altLang="en-US" smtClean="0"/>
              <a:t>22</a:t>
            </a:fld>
            <a:endParaRPr lang="zh-CN" altLang="en-US" dirty="0"/>
          </a:p>
        </p:txBody>
      </p:sp>
    </p:spTree>
    <p:extLst>
      <p:ext uri="{BB962C8B-B14F-4D97-AF65-F5344CB8AC3E}">
        <p14:creationId xmlns:p14="http://schemas.microsoft.com/office/powerpoint/2010/main" val="70798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39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Png</a:t>
            </a:r>
            <a:r>
              <a:rPr lang="zh-CN" altLang="en-US" smtClean="0"/>
              <a:t>图片，要周围没有空白</a:t>
            </a:r>
            <a:endParaRPr lang="zh-CN" altLang="en-US"/>
          </a:p>
        </p:txBody>
      </p:sp>
      <p:sp>
        <p:nvSpPr>
          <p:cNvPr id="4" name="灯片编号占位符 3"/>
          <p:cNvSpPr>
            <a:spLocks noGrp="1"/>
          </p:cNvSpPr>
          <p:nvPr>
            <p:ph type="sldNum" sz="quarter" idx="10"/>
          </p:nvPr>
        </p:nvSpPr>
        <p:spPr/>
        <p:txBody>
          <a:bodyPr/>
          <a:lstStyle/>
          <a:p>
            <a:fld id="{142D6164-ED49-4DE2-B8C2-8E3021B61F3B}" type="slidenum">
              <a:rPr lang="zh-CN" altLang="en-US" smtClean="0"/>
              <a:t>10</a:t>
            </a:fld>
            <a:endParaRPr lang="zh-CN" altLang="en-US"/>
          </a:p>
        </p:txBody>
      </p:sp>
    </p:spTree>
    <p:extLst>
      <p:ext uri="{BB962C8B-B14F-4D97-AF65-F5344CB8AC3E}">
        <p14:creationId xmlns:p14="http://schemas.microsoft.com/office/powerpoint/2010/main" val="171081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defRPr/>
            </a:pPr>
            <a:r>
              <a:rPr lang="en-US" altLang="ko-KR" dirty="0"/>
              <a:t>Subtitle in this line</a:t>
            </a:r>
            <a:endParaRPr lang="ko-KR"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241560"/>
      </p:ext>
    </p:extLst>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98" r:id="rId38"/>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4.wdp"/><Relationship Id="rId18" Type="http://schemas.openxmlformats.org/officeDocument/2006/relationships/image" Target="../media/image22.png"/><Relationship Id="rId3" Type="http://schemas.openxmlformats.org/officeDocument/2006/relationships/image" Target="../media/image13.png"/><Relationship Id="rId21" Type="http://schemas.microsoft.com/office/2007/relationships/hdphoto" Target="../media/hdphoto8.wdp"/><Relationship Id="rId7" Type="http://schemas.microsoft.com/office/2007/relationships/hdphoto" Target="../media/hdphoto1.wdp"/><Relationship Id="rId12" Type="http://schemas.openxmlformats.org/officeDocument/2006/relationships/image" Target="../media/image19.png"/><Relationship Id="rId17"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37.xml"/><Relationship Id="rId6" Type="http://schemas.openxmlformats.org/officeDocument/2006/relationships/image" Target="../media/image16.png"/><Relationship Id="rId11" Type="http://schemas.microsoft.com/office/2007/relationships/hdphoto" Target="../media/hdphoto3.wdp"/><Relationship Id="rId24" Type="http://schemas.openxmlformats.org/officeDocument/2006/relationships/image" Target="../media/image25.png"/><Relationship Id="rId5" Type="http://schemas.openxmlformats.org/officeDocument/2006/relationships/image" Target="../media/image15.png"/><Relationship Id="rId15" Type="http://schemas.microsoft.com/office/2007/relationships/hdphoto" Target="../media/hdphoto5.wdp"/><Relationship Id="rId23" Type="http://schemas.microsoft.com/office/2007/relationships/hdphoto" Target="../media/hdphoto9.wdp"/><Relationship Id="rId10" Type="http://schemas.openxmlformats.org/officeDocument/2006/relationships/image" Target="../media/image18.png"/><Relationship Id="rId19" Type="http://schemas.microsoft.com/office/2007/relationships/hdphoto" Target="../media/hdphoto7.wdp"/><Relationship Id="rId4" Type="http://schemas.openxmlformats.org/officeDocument/2006/relationships/image" Target="../media/image14.png"/><Relationship Id="rId9" Type="http://schemas.microsoft.com/office/2007/relationships/hdphoto" Target="../media/hdphoto2.wdp"/><Relationship Id="rId14" Type="http://schemas.openxmlformats.org/officeDocument/2006/relationships/image" Target="../media/image20.png"/><Relationship Id="rId2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GI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jpeg"/><Relationship Id="rId1" Type="http://schemas.openxmlformats.org/officeDocument/2006/relationships/slideLayout" Target="../slideLayouts/slideLayout3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jpe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5.xml"/><Relationship Id="rId7" Type="http://schemas.openxmlformats.org/officeDocument/2006/relationships/image" Target="../media/image62.jpeg"/><Relationship Id="rId2" Type="http://schemas.openxmlformats.org/officeDocument/2006/relationships/slideLayout" Target="../slideLayouts/slideLayout35.xml"/><Relationship Id="rId1" Type="http://schemas.openxmlformats.org/officeDocument/2006/relationships/tags" Target="../tags/tag1.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6.jpeg"/><Relationship Id="rId3" Type="http://schemas.openxmlformats.org/officeDocument/2006/relationships/image" Target="../media/image72.png"/><Relationship Id="rId21" Type="http://schemas.openxmlformats.org/officeDocument/2006/relationships/image" Target="../media/image89.png"/><Relationship Id="rId7" Type="http://schemas.openxmlformats.org/officeDocument/2006/relationships/image" Target="../media/image76.png"/><Relationship Id="rId12" Type="http://schemas.microsoft.com/office/2007/relationships/hdphoto" Target="../media/hdphoto11.wdp"/><Relationship Id="rId17" Type="http://schemas.openxmlformats.org/officeDocument/2006/relationships/image" Target="../media/image85.png"/><Relationship Id="rId2" Type="http://schemas.openxmlformats.org/officeDocument/2006/relationships/notesSlide" Target="../notesSlides/notesSlide20.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jpe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9.pn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2.png"/><Relationship Id="rId22"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96.jpeg"/><Relationship Id="rId4" Type="http://schemas.openxmlformats.org/officeDocument/2006/relationships/image" Target="../media/image95.jpeg"/></Relationships>
</file>

<file path=ppt/slides/_rels/slide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6.png"/><Relationship Id="rId5" Type="http://schemas.microsoft.com/office/2007/relationships/hdphoto" Target="../media/hdphoto12.wdp"/><Relationship Id="rId15" Type="http://schemas.openxmlformats.org/officeDocument/2006/relationships/image" Target="../media/image120.png"/><Relationship Id="rId10" Type="http://schemas.microsoft.com/office/2007/relationships/hdphoto" Target="../media/hdphoto13.wdp"/><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光模块开发流程</a:t>
            </a:r>
            <a:endParaRPr lang="zh-CN" altLang="en-US" dirty="0"/>
          </a:p>
        </p:txBody>
      </p:sp>
      <p:grpSp>
        <p:nvGrpSpPr>
          <p:cNvPr id="4" name="组合 3"/>
          <p:cNvGrpSpPr/>
          <p:nvPr/>
        </p:nvGrpSpPr>
        <p:grpSpPr>
          <a:xfrm>
            <a:off x="2033078" y="1836574"/>
            <a:ext cx="7958519" cy="4249307"/>
            <a:chOff x="917436" y="2215976"/>
            <a:chExt cx="9588739" cy="5119733"/>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14" name="文本框 135"/>
            <p:cNvSpPr>
              <a:spLocks noChangeArrowheads="1"/>
            </p:cNvSpPr>
            <p:nvPr/>
          </p:nvSpPr>
          <p:spPr bwMode="auto">
            <a:xfrm>
              <a:off x="2448057" y="2803515"/>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方案确定</a:t>
              </a:r>
            </a:p>
          </p:txBody>
        </p:sp>
        <p:sp>
          <p:nvSpPr>
            <p:cNvPr id="15" name="文本框 137"/>
            <p:cNvSpPr>
              <a:spLocks noChangeArrowheads="1"/>
            </p:cNvSpPr>
            <p:nvPr/>
          </p:nvSpPr>
          <p:spPr bwMode="auto">
            <a:xfrm>
              <a:off x="4848277" y="2775452"/>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395963" y="2760079"/>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537516" y="4953802"/>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2915329" y="4921804"/>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37" name="文本框 145"/>
            <p:cNvSpPr>
              <a:spLocks noChangeArrowheads="1"/>
            </p:cNvSpPr>
            <p:nvPr/>
          </p:nvSpPr>
          <p:spPr bwMode="auto">
            <a:xfrm>
              <a:off x="2525897" y="6853641"/>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5088827" y="683548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3641"/>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2" name="文本框 145"/>
            <p:cNvSpPr>
              <a:spLocks noChangeArrowheads="1"/>
            </p:cNvSpPr>
            <p:nvPr/>
          </p:nvSpPr>
          <p:spPr bwMode="auto">
            <a:xfrm>
              <a:off x="917436" y="5631317"/>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9076581" y="3895890"/>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777617" y="40814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63" name="图片 62"/>
          <p:cNvPicPr>
            <a:picLocks noChangeAspect="1"/>
          </p:cNvPicPr>
          <p:nvPr/>
        </p:nvPicPr>
        <p:blipFill>
          <a:blip r:embed="rId3"/>
          <a:stretch>
            <a:fillRect/>
          </a:stretch>
        </p:blipFill>
        <p:spPr>
          <a:xfrm>
            <a:off x="1483786" y="1592254"/>
            <a:ext cx="1405514" cy="756815"/>
          </a:xfrm>
          <a:prstGeom prst="rect">
            <a:avLst/>
          </a:prstGeom>
        </p:spPr>
      </p:pic>
      <p:pic>
        <p:nvPicPr>
          <p:cNvPr id="64" name="图片 63"/>
          <p:cNvPicPr>
            <a:picLocks noChangeAspect="1"/>
          </p:cNvPicPr>
          <p:nvPr/>
        </p:nvPicPr>
        <p:blipFill>
          <a:blip r:embed="rId4"/>
          <a:stretch>
            <a:fillRect/>
          </a:stretch>
        </p:blipFill>
        <p:spPr>
          <a:xfrm>
            <a:off x="8862140" y="4828075"/>
            <a:ext cx="1423104" cy="823168"/>
          </a:xfrm>
          <a:prstGeom prst="rect">
            <a:avLst/>
          </a:prstGeom>
        </p:spPr>
      </p:pic>
      <p:pic>
        <p:nvPicPr>
          <p:cNvPr id="65" name="图片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437" y="1181310"/>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0" name="图片 69"/>
          <p:cNvPicPr>
            <a:picLocks noChangeAspect="1"/>
          </p:cNvPicPr>
          <p:nvPr/>
        </p:nvPicPr>
        <p:blipFill>
          <a:blip r:embed="rId6">
            <a:extLst>
              <a:ext uri="{BEBA8EAE-BF5A-486C-A8C5-ECC9F3942E4B}">
                <a14:imgProps xmlns:a14="http://schemas.microsoft.com/office/drawing/2010/main">
                  <a14:imgLayer r:embed="rId7"/>
                </a14:imgProps>
              </a:ext>
              <a:ext uri="{28A0092B-C50C-407E-A947-70E740481C1C}">
                <a14:useLocalDpi xmlns:a14="http://schemas.microsoft.com/office/drawing/2010/main" val="0"/>
              </a:ext>
            </a:extLst>
          </a:blip>
          <a:stretch>
            <a:fillRect/>
          </a:stretch>
        </p:blipFill>
        <p:spPr>
          <a:xfrm>
            <a:off x="5362937" y="1224393"/>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1" name="图片 70"/>
          <p:cNvPicPr>
            <a:picLocks noChangeAspect="1"/>
          </p:cNvPicPr>
          <p:nvPr/>
        </p:nvPicPr>
        <p:blipFill>
          <a:blip r:embed="rId8">
            <a:extLst>
              <a:ext uri="{BEBA8EAE-BF5A-486C-A8C5-ECC9F3942E4B}">
                <a14:imgProps xmlns:a14="http://schemas.microsoft.com/office/drawing/2010/main">
                  <a14:imgLayer r:embed="rId9"/>
                </a14:imgProps>
              </a:ext>
              <a:ext uri="{28A0092B-C50C-407E-A947-70E740481C1C}">
                <a14:useLocalDpi xmlns:a14="http://schemas.microsoft.com/office/drawing/2010/main" val="0"/>
              </a:ext>
            </a:extLst>
          </a:blip>
          <a:stretch>
            <a:fillRect/>
          </a:stretch>
        </p:blipFill>
        <p:spPr>
          <a:xfrm>
            <a:off x="7441438" y="1134862"/>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2" name="图片 71"/>
          <p:cNvPicPr>
            <a:picLocks noChangeAspect="1"/>
          </p:cNvPicPr>
          <p:nvPr/>
        </p:nvPicPr>
        <p:blipFill>
          <a:blip r:embed="rId10">
            <a:extLst>
              <a:ext uri="{BEBA8EAE-BF5A-486C-A8C5-ECC9F3942E4B}">
                <a14:imgProps xmlns:a14="http://schemas.microsoft.com/office/drawing/2010/main">
                  <a14:imgLayer r:embed="rId11"/>
                </a14:imgProps>
              </a:ext>
              <a:ext uri="{28A0092B-C50C-407E-A947-70E740481C1C}">
                <a14:useLocalDpi xmlns:a14="http://schemas.microsoft.com/office/drawing/2010/main" val="0"/>
              </a:ext>
            </a:extLst>
          </a:blip>
          <a:stretch>
            <a:fillRect/>
          </a:stretch>
        </p:blipFill>
        <p:spPr>
          <a:xfrm rot="21383059">
            <a:off x="8746080" y="2163988"/>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3" name="图片 72"/>
          <p:cNvPicPr>
            <a:picLocks noChangeAspect="1"/>
          </p:cNvPicPr>
          <p:nvPr/>
        </p:nvPicPr>
        <p:blipFill>
          <a:blip r:embed="rId12">
            <a:extLst>
              <a:ext uri="{BEBA8EAE-BF5A-486C-A8C5-ECC9F3942E4B}">
                <a14:imgProps xmlns:a14="http://schemas.microsoft.com/office/drawing/2010/main">
                  <a14:imgLayer r:embed="rId13"/>
                </a14:imgProps>
              </a:ext>
              <a:ext uri="{28A0092B-C50C-407E-A947-70E740481C1C}">
                <a14:useLocalDpi xmlns:a14="http://schemas.microsoft.com/office/drawing/2010/main" val="0"/>
              </a:ext>
            </a:extLst>
          </a:blip>
          <a:stretch>
            <a:fillRect/>
          </a:stretch>
        </p:blipFill>
        <p:spPr>
          <a:xfrm>
            <a:off x="7441438" y="3005613"/>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4" name="图片 73"/>
          <p:cNvPicPr>
            <a:picLocks noChangeAspect="1"/>
          </p:cNvPicPr>
          <p:nvPr/>
        </p:nvPicPr>
        <p:blipFill>
          <a:blip r:embed="rId14">
            <a:extLst>
              <a:ext uri="{BEBA8EAE-BF5A-486C-A8C5-ECC9F3942E4B}">
                <a14:imgProps xmlns:a14="http://schemas.microsoft.com/office/drawing/2010/main">
                  <a14:imgLayer r:embed="rId15"/>
                </a14:imgProps>
              </a:ext>
              <a:ext uri="{28A0092B-C50C-407E-A947-70E740481C1C}">
                <a14:useLocalDpi xmlns:a14="http://schemas.microsoft.com/office/drawing/2010/main" val="0"/>
              </a:ext>
            </a:extLst>
          </a:blip>
          <a:stretch>
            <a:fillRect/>
          </a:stretch>
        </p:blipFill>
        <p:spPr>
          <a:xfrm>
            <a:off x="5497704" y="2964279"/>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5" name="图片 74"/>
          <p:cNvPicPr>
            <a:picLocks noChangeAspect="1"/>
          </p:cNvPicPr>
          <p:nvPr/>
        </p:nvPicPr>
        <p:blipFill>
          <a:blip r:embed="rId16">
            <a:extLst>
              <a:ext uri="{BEBA8EAE-BF5A-486C-A8C5-ECC9F3942E4B}">
                <a14:imgProps xmlns:a14="http://schemas.microsoft.com/office/drawing/2010/main">
                  <a14:imgLayer r:embed="rId17"/>
                </a14:imgProps>
              </a:ext>
              <a:ext uri="{28A0092B-C50C-407E-A947-70E740481C1C}">
                <a14:useLocalDpi xmlns:a14="http://schemas.microsoft.com/office/drawing/2010/main" val="0"/>
              </a:ext>
            </a:extLst>
          </a:blip>
          <a:stretch>
            <a:fillRect/>
          </a:stretch>
        </p:blipFill>
        <p:spPr>
          <a:xfrm>
            <a:off x="3407208" y="2923152"/>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76" name="图片 75"/>
          <p:cNvPicPr>
            <a:picLocks noChangeAspect="1"/>
          </p:cNvPicPr>
          <p:nvPr/>
        </p:nvPicPr>
        <p:blipFill>
          <a:blip r:embed="rId18">
            <a:extLst>
              <a:ext uri="{BEBA8EAE-BF5A-486C-A8C5-ECC9F3942E4B}">
                <a14:imgProps xmlns:a14="http://schemas.microsoft.com/office/drawing/2010/main">
                  <a14:imgLayer r:embed="rId19"/>
                </a14:imgProps>
              </a:ext>
              <a:ext uri="{28A0092B-C50C-407E-A947-70E740481C1C}">
                <a14:useLocalDpi xmlns:a14="http://schemas.microsoft.com/office/drawing/2010/main" val="0"/>
              </a:ext>
            </a:extLst>
          </a:blip>
          <a:stretch>
            <a:fillRect/>
          </a:stretch>
        </p:blipFill>
        <p:spPr>
          <a:xfrm>
            <a:off x="2043592" y="3581803"/>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8" name="图片 7"/>
          <p:cNvPicPr>
            <a:picLocks noChangeAspect="1"/>
          </p:cNvPicPr>
          <p:nvPr/>
        </p:nvPicPr>
        <p:blipFill>
          <a:blip r:embed="rId20">
            <a:extLst>
              <a:ext uri="{BEBA8EAE-BF5A-486C-A8C5-ECC9F3942E4B}">
                <a14:imgProps xmlns:a14="http://schemas.microsoft.com/office/drawing/2010/main">
                  <a14:imgLayer r:embed="rId21"/>
                </a14:imgProps>
              </a:ext>
              <a:ext uri="{28A0092B-C50C-407E-A947-70E740481C1C}">
                <a14:useLocalDpi xmlns:a14="http://schemas.microsoft.com/office/drawing/2010/main" val="0"/>
              </a:ext>
            </a:extLst>
          </a:blip>
          <a:stretch>
            <a:fillRect/>
          </a:stretch>
        </p:blipFill>
        <p:spPr>
          <a:xfrm>
            <a:off x="3483644" y="4603564"/>
            <a:ext cx="1117563" cy="1117563"/>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40" name="图片 39"/>
          <p:cNvPicPr>
            <a:picLocks noChangeAspect="1"/>
          </p:cNvPicPr>
          <p:nvPr/>
        </p:nvPicPr>
        <p:blipFill>
          <a:blip r:embed="rId22">
            <a:extLst>
              <a:ext uri="{BEBA8EAE-BF5A-486C-A8C5-ECC9F3942E4B}">
                <a14:imgProps xmlns:a14="http://schemas.microsoft.com/office/drawing/2010/main">
                  <a14:imgLayer r:embed="rId23"/>
                </a14:imgProps>
              </a:ext>
              <a:ext uri="{28A0092B-C50C-407E-A947-70E740481C1C}">
                <a14:useLocalDpi xmlns:a14="http://schemas.microsoft.com/office/drawing/2010/main" val="0"/>
              </a:ext>
            </a:extLst>
          </a:blip>
          <a:stretch>
            <a:fillRect/>
          </a:stretch>
        </p:blipFill>
        <p:spPr>
          <a:xfrm>
            <a:off x="7441438" y="4536610"/>
            <a:ext cx="1152381" cy="1152381"/>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pic>
        <p:nvPicPr>
          <p:cNvPr id="51" name="图片 5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37218" y="4568208"/>
            <a:ext cx="1117563" cy="1117563"/>
          </a:xfrm>
          <a:prstGeom prst="ellipse">
            <a:avLst/>
          </a:prstGeom>
          <a:ln w="25400" cap="rnd">
            <a:solidFill>
              <a:schemeClr val="bg1"/>
            </a:solidFill>
          </a:ln>
          <a:effectLst>
            <a:glow>
              <a:srgbClr val="FF0000"/>
            </a:glow>
          </a:effectLst>
          <a:scene3d>
            <a:camera prst="orthographicFront"/>
            <a:lightRig rig="contrasting" dir="t">
              <a:rot lat="0" lon="0" rev="3000000"/>
            </a:lightRig>
          </a:scene3d>
          <a:sp3d>
            <a:bevelT w="95250" h="31750"/>
            <a:contourClr>
              <a:srgbClr val="333333"/>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29662"/>
          </a:xfrm>
        </p:spPr>
        <p:txBody>
          <a:bodyPr/>
          <a:lstStyle/>
          <a:p>
            <a:r>
              <a:rPr lang="en-US" altLang="zh-CN" b="0" dirty="0"/>
              <a:t>Core Product</a:t>
            </a:r>
            <a:endParaRPr lang="zh-CN" altLang="en-US" dirty="0"/>
          </a:p>
        </p:txBody>
      </p:sp>
      <p:graphicFrame>
        <p:nvGraphicFramePr>
          <p:cNvPr id="6" name="对象 5"/>
          <p:cNvGraphicFramePr>
            <a:graphicFrameLocks noChangeAspect="1"/>
          </p:cNvGraphicFramePr>
          <p:nvPr/>
        </p:nvGraphicFramePr>
        <p:xfrm>
          <a:off x="1721648" y="1836189"/>
          <a:ext cx="9257040" cy="3666600"/>
        </p:xfrm>
        <a:graphic>
          <a:graphicData uri="http://schemas.openxmlformats.org/presentationml/2006/ole">
            <mc:AlternateContent xmlns:mc="http://schemas.openxmlformats.org/markup-compatibility/2006">
              <mc:Choice xmlns:v="urn:schemas-microsoft-com:vml" Requires="v">
                <p:oleObj spid="_x0000_s1263" name="Image" r:id="rId3" imgW="9258300" imgH="3667125" progId="Photoshop.Image.18">
                  <p:embed/>
                </p:oleObj>
              </mc:Choice>
              <mc:Fallback>
                <p:oleObj name="Image" r:id="rId3" imgW="9258300" imgH="3667125" progId="Photoshop.Image.18">
                  <p:embed/>
                  <p:pic>
                    <p:nvPicPr>
                      <p:cNvPr id="0" name="图片 1139"/>
                      <p:cNvPicPr/>
                      <p:nvPr/>
                    </p:nvPicPr>
                    <p:blipFill>
                      <a:blip r:embed="rId4"/>
                      <a:stretch>
                        <a:fillRect/>
                      </a:stretch>
                    </p:blipFill>
                    <p:spPr>
                      <a:xfrm>
                        <a:off x="1721648" y="1836189"/>
                        <a:ext cx="9257040" cy="366660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光通信解决方案</a:t>
            </a:r>
            <a:endParaRPr lang="zh-CN" altLang="en-US" dirty="0"/>
          </a:p>
        </p:txBody>
      </p:sp>
      <p:pic>
        <p:nvPicPr>
          <p:cNvPr id="8194" name="Picture 2" descr="光通信网络解决方案｜解决方案| Socionext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092" y="927423"/>
            <a:ext cx="9205755" cy="5091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接</a:t>
            </a:r>
            <a:r>
              <a:rPr lang="zh-CN" altLang="en-US" b="0" dirty="0" smtClean="0"/>
              <a:t>入网</a:t>
            </a:r>
            <a:r>
              <a:rPr lang="en-US" altLang="zh-CN" b="0" dirty="0" smtClean="0"/>
              <a:t>(Optional)</a:t>
            </a:r>
            <a:endParaRPr lang="zh-CN" altLang="en-US" dirty="0"/>
          </a:p>
        </p:txBody>
      </p:sp>
      <p:pic>
        <p:nvPicPr>
          <p:cNvPr id="2050" name="Picture 2" descr="http://hbmt.hisense.com/files/banner/solution_acc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298" y="1543740"/>
            <a:ext cx="8379669" cy="3657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bmt.hisense.com/files/img/jier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859" y="2765477"/>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2474" y="3581994"/>
            <a:ext cx="2095919" cy="400110"/>
          </a:xfrm>
          <a:prstGeom prst="rect">
            <a:avLst/>
          </a:prstGeom>
          <a:noFill/>
        </p:spPr>
        <p:txBody>
          <a:bodyPr wrap="square" rtlCol="0">
            <a:spAutoFit/>
          </a:bodyPr>
          <a:lstStyle/>
          <a:p>
            <a:r>
              <a:rPr lang="en-US" altLang="zh-CN" sz="2000" dirty="0" smtClean="0"/>
              <a:t>Access Network</a:t>
            </a:r>
            <a:endParaRPr lang="zh-CN" altLang="en-US" sz="2000" dirty="0"/>
          </a:p>
        </p:txBody>
      </p:sp>
      <p:sp>
        <p:nvSpPr>
          <p:cNvPr id="5" name="文本框 4"/>
          <p:cNvSpPr txBox="1"/>
          <p:nvPr/>
        </p:nvSpPr>
        <p:spPr>
          <a:xfrm>
            <a:off x="1230859" y="5279391"/>
            <a:ext cx="9569108" cy="461665"/>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公司开发出了</a:t>
            </a:r>
            <a:r>
              <a:rPr lang="en-US" altLang="zh-CN" sz="1200" dirty="0"/>
              <a:t>SFF,SFP,XFP,SFP+</a:t>
            </a:r>
            <a:r>
              <a:rPr lang="zh-CN" altLang="en-US" sz="1200" dirty="0"/>
              <a:t>小型化高速光收发一体模块系列、</a:t>
            </a:r>
            <a:r>
              <a:rPr lang="en-US" altLang="zh-CN" sz="1200" dirty="0"/>
              <a:t>GPON/EPON ONU/OLT </a:t>
            </a:r>
            <a:r>
              <a:rPr lang="zh-CN" altLang="en-US" sz="1200" dirty="0"/>
              <a:t>突发模式光收发模块系列、</a:t>
            </a:r>
            <a:r>
              <a:rPr lang="en-US" altLang="zh-CN" sz="1200" dirty="0"/>
              <a:t>XFP</a:t>
            </a:r>
            <a:r>
              <a:rPr lang="zh-CN" altLang="en-US" sz="1200" dirty="0"/>
              <a:t>，</a:t>
            </a:r>
            <a:r>
              <a:rPr lang="en-US" altLang="zh-CN" sz="1200" dirty="0"/>
              <a:t>SFP</a:t>
            </a:r>
            <a:r>
              <a:rPr lang="zh-CN" altLang="en-US" sz="1200" dirty="0"/>
              <a:t>封装形式</a:t>
            </a:r>
            <a:r>
              <a:rPr lang="en-US" altLang="zh-CN" sz="1200" dirty="0"/>
              <a:t>10G EPON</a:t>
            </a:r>
            <a:r>
              <a:rPr lang="zh-CN" altLang="en-US" sz="1200" dirty="0"/>
              <a:t>突发模式光收发模块系列、</a:t>
            </a:r>
            <a:r>
              <a:rPr lang="en-US" altLang="zh-CN" sz="1200" dirty="0"/>
              <a:t>NGPON2</a:t>
            </a:r>
            <a:r>
              <a:rPr lang="zh-CN" altLang="en-US" sz="1200" dirty="0"/>
              <a:t>产品系列、多路</a:t>
            </a:r>
            <a:r>
              <a:rPr lang="en-US" altLang="zh-CN" sz="1200" dirty="0"/>
              <a:t>DWDM</a:t>
            </a:r>
            <a:r>
              <a:rPr lang="zh-CN" altLang="en-US" sz="1200" dirty="0"/>
              <a:t>波长可调技术与产品系列等技术和产品</a:t>
            </a:r>
            <a:r>
              <a:rPr lang="zh-CN" altLang="en-US" sz="1200" dirty="0" smtClean="0"/>
              <a:t>。</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数据中心</a:t>
            </a:r>
            <a:endParaRPr lang="zh-CN" altLang="en-US" dirty="0"/>
          </a:p>
        </p:txBody>
      </p:sp>
      <p:sp>
        <p:nvSpPr>
          <p:cNvPr id="4" name="文本框 3"/>
          <p:cNvSpPr txBox="1"/>
          <p:nvPr/>
        </p:nvSpPr>
        <p:spPr>
          <a:xfrm>
            <a:off x="838200" y="3257319"/>
            <a:ext cx="1739933" cy="400110"/>
          </a:xfrm>
          <a:prstGeom prst="rect">
            <a:avLst/>
          </a:prstGeom>
          <a:noFill/>
        </p:spPr>
        <p:txBody>
          <a:bodyPr wrap="square" rtlCol="0">
            <a:spAutoFit/>
          </a:bodyPr>
          <a:lstStyle/>
          <a:p>
            <a:r>
              <a:rPr lang="en-US" altLang="zh-CN" sz="2000" dirty="0" smtClean="0"/>
              <a:t>Data Center</a:t>
            </a:r>
            <a:endParaRPr lang="zh-CN" altLang="en-US" sz="2000" dirty="0"/>
          </a:p>
        </p:txBody>
      </p:sp>
      <p:pic>
        <p:nvPicPr>
          <p:cNvPr id="3074" name="Picture 2" descr="http://hbmt.hisense.com/files/banner/solution_datacent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50" y="1326384"/>
            <a:ext cx="8135494" cy="35505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hbmt.hisense.com/files/img/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149" y="2446278"/>
            <a:ext cx="811040" cy="8110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159149" y="4977429"/>
            <a:ext cx="9569108" cy="1015663"/>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公司致力于数据中心全系列产品的开发及生产：</a:t>
            </a:r>
          </a:p>
          <a:p>
            <a:pPr marL="285750" indent="-285750">
              <a:buFont typeface="Arial" panose="020B0604020202020204" pitchFamily="34" charset="0"/>
              <a:buChar char="•"/>
            </a:pPr>
            <a:r>
              <a:rPr lang="en-US" altLang="zh-CN" sz="1200" dirty="0"/>
              <a:t>10G/25G/40G/100G Ethernet optical transceivers</a:t>
            </a:r>
          </a:p>
          <a:p>
            <a:pPr marL="285750" indent="-285750">
              <a:buFont typeface="Arial" panose="020B0604020202020204" pitchFamily="34" charset="0"/>
              <a:buChar char="•"/>
            </a:pPr>
            <a:r>
              <a:rPr lang="en-US" altLang="zh-CN" sz="1200" dirty="0"/>
              <a:t>16/32G Fiber Channel</a:t>
            </a:r>
          </a:p>
          <a:p>
            <a:pPr marL="285750" indent="-285750">
              <a:buFont typeface="Arial" panose="020B0604020202020204" pitchFamily="34" charset="0"/>
              <a:buChar char="•"/>
            </a:pPr>
            <a:r>
              <a:rPr lang="en-US" altLang="zh-CN" sz="1200" dirty="0"/>
              <a:t>Active Optical Cables</a:t>
            </a:r>
          </a:p>
          <a:p>
            <a:pPr marL="285750" indent="-285750">
              <a:buFont typeface="Arial" panose="020B0604020202020204" pitchFamily="34" charset="0"/>
              <a:buChar char="•"/>
            </a:pPr>
            <a:r>
              <a:rPr lang="en-US" altLang="zh-CN" sz="1200" dirty="0"/>
              <a:t>High Speed Customized Optical </a:t>
            </a:r>
            <a:r>
              <a:rPr lang="en-US" altLang="zh-CN" sz="1200" dirty="0" smtClean="0"/>
              <a:t>Engines</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传输网</a:t>
            </a:r>
          </a:p>
        </p:txBody>
      </p:sp>
      <p:sp>
        <p:nvSpPr>
          <p:cNvPr id="4" name="文本框 3"/>
          <p:cNvSpPr txBox="1"/>
          <p:nvPr/>
        </p:nvSpPr>
        <p:spPr>
          <a:xfrm>
            <a:off x="510896" y="3365543"/>
            <a:ext cx="2212208" cy="369332"/>
          </a:xfrm>
          <a:prstGeom prst="rect">
            <a:avLst/>
          </a:prstGeom>
          <a:noFill/>
        </p:spPr>
        <p:txBody>
          <a:bodyPr wrap="square" rtlCol="0">
            <a:spAutoFit/>
          </a:bodyPr>
          <a:lstStyle/>
          <a:p>
            <a:r>
              <a:rPr lang="en-US" altLang="zh-CN" dirty="0" smtClean="0"/>
              <a:t>Metro Area Network</a:t>
            </a:r>
            <a:endParaRPr lang="zh-CN" altLang="en-US" dirty="0"/>
          </a:p>
        </p:txBody>
      </p:sp>
      <p:pic>
        <p:nvPicPr>
          <p:cNvPr id="4100" name="Picture 4" descr="http://hbmt.hisense.com/files/banner/solution_telec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10" y="1371413"/>
            <a:ext cx="8423726" cy="367635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hbmt.hisense.com/files/img/chuansh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168" y="2506526"/>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110168" y="5154635"/>
            <a:ext cx="9569108" cy="646331"/>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公司可提供业内领先产品，符合</a:t>
            </a:r>
            <a:r>
              <a:rPr lang="en-US" altLang="zh-CN" sz="1200" dirty="0"/>
              <a:t>SFP+ MSA</a:t>
            </a:r>
            <a:r>
              <a:rPr lang="zh-CN" altLang="en-US" sz="1200" dirty="0"/>
              <a:t>、</a:t>
            </a:r>
            <a:r>
              <a:rPr lang="en-US" altLang="zh-CN" sz="1200" dirty="0"/>
              <a:t>XFP MSA</a:t>
            </a:r>
            <a:r>
              <a:rPr lang="zh-CN" altLang="en-US" sz="1200" dirty="0"/>
              <a:t>，</a:t>
            </a:r>
            <a:r>
              <a:rPr lang="en-US" altLang="zh-CN" sz="1200" dirty="0"/>
              <a:t>QSFP+,CFP</a:t>
            </a:r>
            <a:r>
              <a:rPr lang="zh-CN" altLang="en-US" sz="1200" dirty="0"/>
              <a:t>系列标准</a:t>
            </a:r>
            <a:r>
              <a:rPr lang="en-US" altLang="zh-CN" sz="1200" dirty="0"/>
              <a:t>,</a:t>
            </a:r>
            <a:r>
              <a:rPr lang="zh-CN" altLang="en-US" sz="1200" dirty="0"/>
              <a:t>可满足于企业网、传输网、以太网、数据存储、</a:t>
            </a:r>
            <a:r>
              <a:rPr lang="en-US" altLang="zh-CN" sz="1200" dirty="0"/>
              <a:t>SONET/SDH</a:t>
            </a:r>
            <a:r>
              <a:rPr lang="zh-CN" altLang="en-US" sz="1200" dirty="0"/>
              <a:t>等应用</a:t>
            </a:r>
            <a:r>
              <a:rPr lang="en-US" altLang="zh-CN" sz="1200" dirty="0"/>
              <a:t>.</a:t>
            </a:r>
            <a:r>
              <a:rPr lang="zh-CN" altLang="en-US" sz="1200" dirty="0"/>
              <a:t>采用技术成熟高效的激光器以及业内主流的驱动芯片方案，功耗低，可靠性高，产品范围可以从低速一直涵盖目前</a:t>
            </a:r>
            <a:r>
              <a:rPr lang="en-US" altLang="zh-CN" sz="1200" dirty="0"/>
              <a:t>100G</a:t>
            </a:r>
            <a:r>
              <a:rPr lang="zh-CN" altLang="en-US" sz="1200" dirty="0"/>
              <a:t>市场应用需求。</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smtClean="0"/>
              <a:t>无线网</a:t>
            </a:r>
            <a:endParaRPr lang="zh-CN" altLang="en-US" b="0" dirty="0"/>
          </a:p>
        </p:txBody>
      </p:sp>
      <p:sp>
        <p:nvSpPr>
          <p:cNvPr id="4" name="文本框 3"/>
          <p:cNvSpPr txBox="1"/>
          <p:nvPr/>
        </p:nvSpPr>
        <p:spPr>
          <a:xfrm>
            <a:off x="922879" y="3464074"/>
            <a:ext cx="1268001" cy="369332"/>
          </a:xfrm>
          <a:prstGeom prst="rect">
            <a:avLst/>
          </a:prstGeom>
          <a:noFill/>
        </p:spPr>
        <p:txBody>
          <a:bodyPr wrap="square" rtlCol="0">
            <a:spAutoFit/>
          </a:bodyPr>
          <a:lstStyle/>
          <a:p>
            <a:r>
              <a:rPr lang="en-US" altLang="zh-CN" dirty="0"/>
              <a:t>W</a:t>
            </a:r>
            <a:r>
              <a:rPr lang="en-US" altLang="zh-CN" dirty="0" smtClean="0"/>
              <a:t>ireless</a:t>
            </a:r>
            <a:endParaRPr lang="zh-CN" altLang="en-US" dirty="0"/>
          </a:p>
        </p:txBody>
      </p:sp>
      <p:pic>
        <p:nvPicPr>
          <p:cNvPr id="5122" name="Picture 2" descr="http://hbmt.hisense.com/files/banner/solution_wirel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540" y="1498295"/>
            <a:ext cx="8377865" cy="36563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hbmt.hisense.com/files/img/wuxi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0" y="2644923"/>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33410" y="5333305"/>
            <a:ext cx="9569108" cy="830997"/>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公司能够提供业内领先、低功耗产品，符合</a:t>
            </a:r>
            <a:r>
              <a:rPr lang="en-US" altLang="zh-CN" sz="1200" dirty="0"/>
              <a:t>SFP+ MSA</a:t>
            </a:r>
            <a:r>
              <a:rPr lang="zh-CN" altLang="en-US" sz="1200" dirty="0"/>
              <a:t>以及</a:t>
            </a:r>
            <a:r>
              <a:rPr lang="en-US" altLang="zh-CN" sz="1200" dirty="0"/>
              <a:t>CPRI</a:t>
            </a:r>
            <a:r>
              <a:rPr lang="zh-CN" altLang="en-US" sz="1200" dirty="0"/>
              <a:t>无线产品协议，采用技术成熟高效的</a:t>
            </a:r>
            <a:r>
              <a:rPr lang="en-US" altLang="zh-CN" sz="1200" dirty="0"/>
              <a:t>FP</a:t>
            </a:r>
            <a:r>
              <a:rPr lang="zh-CN" altLang="en-US" sz="1200" dirty="0"/>
              <a:t>、</a:t>
            </a:r>
            <a:r>
              <a:rPr lang="en-US" altLang="zh-CN" sz="1200" dirty="0"/>
              <a:t>DFB</a:t>
            </a:r>
            <a:r>
              <a:rPr lang="zh-CN" altLang="en-US" sz="1200" dirty="0"/>
              <a:t>激光器以及业内主流的驱动芯片方案，功耗最低能够支持到工业级</a:t>
            </a:r>
            <a:r>
              <a:rPr lang="en-US" altLang="zh-CN" sz="1200" dirty="0"/>
              <a:t>0.8W</a:t>
            </a:r>
            <a:r>
              <a:rPr lang="zh-CN" altLang="en-US" sz="1200" dirty="0"/>
              <a:t>。产品范围可以涵盖目前</a:t>
            </a:r>
            <a:r>
              <a:rPr lang="en-US" altLang="zh-CN" sz="1200" dirty="0"/>
              <a:t>4G</a:t>
            </a:r>
            <a:r>
              <a:rPr lang="zh-CN" altLang="en-US" sz="1200" dirty="0"/>
              <a:t>无线市场（</a:t>
            </a:r>
            <a:r>
              <a:rPr lang="en-US" altLang="zh-CN" sz="1200" dirty="0"/>
              <a:t>10G</a:t>
            </a:r>
            <a:r>
              <a:rPr lang="zh-CN" altLang="en-US" sz="1200" dirty="0"/>
              <a:t>速率）应用需求，以及</a:t>
            </a:r>
            <a:r>
              <a:rPr lang="en-US" altLang="zh-CN" sz="1200" dirty="0"/>
              <a:t>4.5G</a:t>
            </a:r>
            <a:r>
              <a:rPr lang="zh-CN" altLang="en-US" sz="1200" dirty="0"/>
              <a:t>无线市场（</a:t>
            </a:r>
            <a:r>
              <a:rPr lang="en-US" altLang="zh-CN" sz="1200" dirty="0"/>
              <a:t>12.5G</a:t>
            </a:r>
            <a:r>
              <a:rPr lang="zh-CN" altLang="en-US" sz="1200" dirty="0"/>
              <a:t>速率）、</a:t>
            </a:r>
            <a:r>
              <a:rPr lang="en-US" altLang="zh-CN" sz="1200" dirty="0"/>
              <a:t>5G</a:t>
            </a:r>
            <a:r>
              <a:rPr lang="zh-CN" altLang="en-US" sz="1200" dirty="0"/>
              <a:t>无线市场（</a:t>
            </a:r>
            <a:r>
              <a:rPr lang="en-US" altLang="zh-CN" sz="1200" dirty="0"/>
              <a:t>25G</a:t>
            </a:r>
            <a:r>
              <a:rPr lang="zh-CN" altLang="en-US" sz="1200" dirty="0"/>
              <a:t>速率）应用需求。同时提供多速率产品，速率范围向下兼容到</a:t>
            </a:r>
            <a:r>
              <a:rPr lang="en-US" altLang="zh-CN" sz="1200" dirty="0"/>
              <a:t>1G</a:t>
            </a:r>
            <a:r>
              <a:rPr lang="zh-CN" altLang="en-US" sz="1200" dirty="0"/>
              <a:t>，最大速率支持到</a:t>
            </a:r>
            <a:r>
              <a:rPr lang="en-US" altLang="zh-CN" sz="1200" dirty="0"/>
              <a:t>25G</a:t>
            </a:r>
            <a:r>
              <a:rPr lang="zh-CN" altLang="en-US" sz="1200" dirty="0"/>
              <a:t>。最小传输距离支持光口自环，最大传输距离支持到</a:t>
            </a:r>
            <a:r>
              <a:rPr lang="en-US" altLang="zh-CN" sz="1200" dirty="0"/>
              <a:t>15km</a:t>
            </a:r>
            <a:r>
              <a:rPr lang="zh-CN" altLang="en-US" sz="1200" dirty="0"/>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工厂简介</a:t>
            </a:r>
            <a:endParaRPr lang="zh-CN" altLang="en-US" dirty="0"/>
          </a:p>
        </p:txBody>
      </p:sp>
      <p:sp>
        <p:nvSpPr>
          <p:cNvPr id="6" name="矩形 5"/>
          <p:cNvSpPr/>
          <p:nvPr/>
        </p:nvSpPr>
        <p:spPr>
          <a:xfrm>
            <a:off x="597851" y="1676971"/>
            <a:ext cx="1060005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定位</a:t>
            </a:r>
            <a:r>
              <a:rPr lang="zh-CN" altLang="en-US" dirty="0">
                <a:solidFill>
                  <a:schemeClr val="accent6"/>
                </a:solidFill>
                <a:latin typeface="微软雅黑" panose="020B0503020204020204" charset="-122"/>
                <a:ea typeface="微软雅黑" panose="020B0503020204020204" charset="-122"/>
              </a:rPr>
              <a:t>光传输整体</a:t>
            </a:r>
            <a:r>
              <a:rPr lang="zh-CN" altLang="en-US" dirty="0" smtClean="0">
                <a:solidFill>
                  <a:schemeClr val="accent6"/>
                </a:solidFill>
                <a:latin typeface="微软雅黑" panose="020B0503020204020204" charset="-122"/>
                <a:ea typeface="微软雅黑" panose="020B0503020204020204" charset="-122"/>
              </a:rPr>
              <a:t>方案提供商</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r>
              <a:rPr lang="zh-CN" altLang="en-US" dirty="0">
                <a:solidFill>
                  <a:schemeClr val="accent6"/>
                </a:solidFill>
                <a:latin typeface="微软雅黑" panose="020B0503020204020204" charset="-122"/>
                <a:ea typeface="微软雅黑" panose="020B0503020204020204" charset="-122"/>
              </a:rPr>
              <a:t>全球50强运营商中</a:t>
            </a:r>
            <a:r>
              <a:rPr lang="en-US" altLang="zh-CN" dirty="0">
                <a:solidFill>
                  <a:schemeClr val="accent6"/>
                </a:solidFill>
                <a:latin typeface="微软雅黑" panose="020B0503020204020204" charset="-122"/>
                <a:ea typeface="微软雅黑" panose="020B0503020204020204" charset="-122"/>
              </a:rPr>
              <a:t>,</a:t>
            </a:r>
            <a:r>
              <a:rPr lang="zh-CN" altLang="en-US" dirty="0">
                <a:solidFill>
                  <a:schemeClr val="accent6"/>
                </a:solidFill>
                <a:latin typeface="微软雅黑" panose="020B0503020204020204" charset="-122"/>
                <a:ea typeface="微软雅黑" panose="020B0503020204020204" charset="-122"/>
              </a:rPr>
              <a:t>9家运营商</a:t>
            </a:r>
            <a:r>
              <a:rPr lang="zh-CN" altLang="en-US" dirty="0" smtClean="0">
                <a:solidFill>
                  <a:schemeClr val="accent6"/>
                </a:solidFill>
                <a:latin typeface="微软雅黑" panose="020B0503020204020204" charset="-122"/>
                <a:ea typeface="微软雅黑" panose="020B0503020204020204" charset="-122"/>
              </a:rPr>
              <a:t>应用</a:t>
            </a:r>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产品。</a:t>
            </a:r>
            <a:endParaRPr lang="zh-CN" altLang="en-US"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3" name="文本框 2"/>
          <p:cNvSpPr txBox="1"/>
          <p:nvPr/>
        </p:nvSpPr>
        <p:spPr>
          <a:xfrm>
            <a:off x="519072" y="4321200"/>
            <a:ext cx="10810900" cy="95410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altLang="zh-CN" sz="1400" dirty="0"/>
              <a:t>6COM</a:t>
            </a:r>
            <a:r>
              <a:rPr lang="zh-CN" altLang="en-US" sz="1400" dirty="0"/>
              <a:t>通信技术有限公司专业从事光通信产品的研发、生产、销售及服务</a:t>
            </a:r>
            <a:r>
              <a:rPr lang="en-US" altLang="zh-CN" sz="1400" dirty="0"/>
              <a:t>;</a:t>
            </a:r>
            <a:r>
              <a:rPr lang="zh-CN" altLang="en-US" sz="1400" dirty="0"/>
              <a:t>致力于为客户提供高性价比的光电通信产品，和</a:t>
            </a:r>
            <a:r>
              <a:rPr lang="zh-CN" altLang="en-US" sz="1400" dirty="0" smtClean="0"/>
              <a:t>简易、</a:t>
            </a:r>
            <a:r>
              <a:rPr lang="zh-CN" altLang="en-US" sz="1400" dirty="0"/>
              <a:t>高效、可靠的光纤存储和数据通信网络解决方案</a:t>
            </a:r>
            <a:r>
              <a:rPr lang="en-US" altLang="zh-CN" sz="1400" dirty="0"/>
              <a:t>;</a:t>
            </a:r>
            <a:r>
              <a:rPr lang="zh-CN" altLang="en-US" sz="1400" dirty="0"/>
              <a:t>以及满足客户的需求按要求定制</a:t>
            </a:r>
            <a:r>
              <a:rPr lang="en-US" altLang="zh-CN" sz="1400" dirty="0"/>
              <a:t>(OEM/ODM) </a:t>
            </a:r>
            <a:r>
              <a:rPr lang="zh-CN" altLang="en-US" sz="1400" dirty="0"/>
              <a:t>先进的有源光电和无源光</a:t>
            </a:r>
            <a:r>
              <a:rPr lang="zh-CN" altLang="en-US" sz="1400" dirty="0" smtClean="0"/>
              <a:t>电通讯</a:t>
            </a:r>
            <a:r>
              <a:rPr lang="zh-CN" altLang="en-US" sz="1400" dirty="0"/>
              <a:t>产品。我们的产品完全符合</a:t>
            </a:r>
            <a:r>
              <a:rPr lang="en-US" altLang="zh-CN" sz="1400" dirty="0"/>
              <a:t>ETHERNET</a:t>
            </a:r>
            <a:r>
              <a:rPr lang="zh-CN" altLang="en-US" sz="1400" dirty="0"/>
              <a:t>以太网、光纤通道</a:t>
            </a:r>
            <a:r>
              <a:rPr lang="en-US" altLang="zh-CN" sz="1400" dirty="0"/>
              <a:t>FC</a:t>
            </a:r>
            <a:r>
              <a:rPr lang="zh-CN" altLang="en-US" sz="1400" dirty="0"/>
              <a:t>、</a:t>
            </a:r>
            <a:r>
              <a:rPr lang="en-US" altLang="zh-CN" sz="1400" dirty="0"/>
              <a:t>INFINI-BAND</a:t>
            </a:r>
            <a:r>
              <a:rPr lang="zh-CN" altLang="en-US" sz="1400" dirty="0"/>
              <a:t>、</a:t>
            </a:r>
            <a:r>
              <a:rPr lang="en-US" altLang="zh-CN" sz="1400" dirty="0"/>
              <a:t>SONET/SDH/OTN</a:t>
            </a:r>
            <a:r>
              <a:rPr lang="zh-CN" altLang="en-US" sz="1400" dirty="0"/>
              <a:t>、 </a:t>
            </a:r>
            <a:r>
              <a:rPr lang="en-US" altLang="zh-CN" sz="1400" dirty="0"/>
              <a:t>CPRI </a:t>
            </a:r>
            <a:r>
              <a:rPr lang="zh-CN" altLang="en-US" sz="1400" dirty="0"/>
              <a:t>和</a:t>
            </a:r>
            <a:r>
              <a:rPr lang="en-US" altLang="zh-CN" sz="1400" dirty="0"/>
              <a:t>PON</a:t>
            </a:r>
            <a:r>
              <a:rPr lang="zh-CN" altLang="en-US" sz="1400" dirty="0"/>
              <a:t>等行业标准和</a:t>
            </a:r>
            <a:r>
              <a:rPr lang="zh-CN" altLang="en-US" sz="1400" dirty="0" smtClean="0"/>
              <a:t>协议。可广泛应用于电信、广电、数据中心、基站、传输网、数据网、接入网、</a:t>
            </a:r>
            <a:r>
              <a:rPr lang="en-US" altLang="zh-CN" sz="1400" dirty="0" smtClean="0"/>
              <a:t>FTTX</a:t>
            </a:r>
            <a:r>
              <a:rPr lang="zh-CN" altLang="en-US" sz="1400" dirty="0" smtClean="0"/>
              <a:t>、 </a:t>
            </a:r>
            <a:r>
              <a:rPr lang="en-US" altLang="zh-CN" sz="1400" dirty="0" smtClean="0"/>
              <a:t>SDH/SONET</a:t>
            </a:r>
            <a:r>
              <a:rPr lang="zh-CN" altLang="en-US" sz="1400" dirty="0" smtClean="0"/>
              <a:t>、 </a:t>
            </a:r>
            <a:r>
              <a:rPr lang="en-US" altLang="zh-CN" sz="1400" dirty="0" smtClean="0"/>
              <a:t>CATV/CD-MA/WLAN</a:t>
            </a:r>
            <a:r>
              <a:rPr lang="zh-CN" altLang="en-US" sz="1400" dirty="0" smtClean="0"/>
              <a:t>、云储存等</a:t>
            </a:r>
            <a:r>
              <a:rPr lang="zh-CN" altLang="en-US" sz="1400" dirty="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工厂图片</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452" y="1210774"/>
            <a:ext cx="8763000" cy="4953000"/>
          </a:xfrm>
          <a:prstGeom prst="rect">
            <a:avLst/>
          </a:prstGeom>
        </p:spPr>
      </p:pic>
    </p:spTree>
    <p:extLst>
      <p:ext uri="{BB962C8B-B14F-4D97-AF65-F5344CB8AC3E}">
        <p14:creationId xmlns:p14="http://schemas.microsoft.com/office/powerpoint/2010/main" val="7189019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生产流程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84" y="1215951"/>
            <a:ext cx="8763000" cy="4857750"/>
          </a:xfrm>
          <a:prstGeom prst="rect">
            <a:avLst/>
          </a:prstGeom>
        </p:spPr>
      </p:pic>
    </p:spTree>
    <p:extLst>
      <p:ext uri="{BB962C8B-B14F-4D97-AF65-F5344CB8AC3E}">
        <p14:creationId xmlns:p14="http://schemas.microsoft.com/office/powerpoint/2010/main" val="2975845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258425" cy="539750"/>
          </a:xfrm>
        </p:spPr>
        <p:txBody>
          <a:bodyPr>
            <a:normAutofit fontScale="90000"/>
          </a:bodyPr>
          <a:lstStyle/>
          <a:p>
            <a:r>
              <a:rPr lang="zh-CN" altLang="en-US" dirty="0" smtClean="0"/>
              <a:t>部分测试交换机</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28700"/>
            <a:ext cx="9048750" cy="47625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2245390" y="1484785"/>
            <a:ext cx="5826296" cy="5442951"/>
          </a:xfrm>
          <a:prstGeom prst="rect">
            <a:avLst/>
          </a:prstGeom>
        </p:spPr>
        <p:txBody>
          <a:bodyPr vert="horz" lIns="91440" tIns="45720" rIns="91440" bIns="45720" rtlCol="0">
            <a:normAutofit/>
          </a:bodyPr>
          <a:lstStyle>
            <a:lvl1pPr marL="182880" indent="-274320" algn="l" defTabSz="914400" rtl="0" eaLnBrk="1" latinLnBrk="0" hangingPunct="1">
              <a:spcBef>
                <a:spcPct val="20000"/>
              </a:spcBef>
              <a:buClr>
                <a:schemeClr val="tx2"/>
              </a:buClr>
              <a:buSzPct val="110000"/>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74320" algn="l" defTabSz="914400" rtl="0" eaLnBrk="1" latinLnBrk="0" hangingPunct="1">
              <a:spcBef>
                <a:spcPct val="20000"/>
              </a:spcBef>
              <a:buClr>
                <a:schemeClr val="tx2"/>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tx2"/>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endParaRPr lang="en-US" sz="1400" b="1" dirty="0">
              <a:latin typeface="+mn-lt"/>
              <a:cs typeface="+mn-ea"/>
              <a:sym typeface="+mn-lt"/>
            </a:endParaRPr>
          </a:p>
        </p:txBody>
      </p:sp>
      <p:graphicFrame>
        <p:nvGraphicFramePr>
          <p:cNvPr id="33" name="表格 32"/>
          <p:cNvGraphicFramePr>
            <a:graphicFrameLocks noGrp="1"/>
          </p:cNvGraphicFramePr>
          <p:nvPr/>
        </p:nvGraphicFramePr>
        <p:xfrm>
          <a:off x="1731245" y="4760051"/>
          <a:ext cx="8712970" cy="1622036"/>
        </p:xfrm>
        <a:graphic>
          <a:graphicData uri="http://schemas.openxmlformats.org/drawingml/2006/table">
            <a:tbl>
              <a:tblPr/>
              <a:tblGrid>
                <a:gridCol w="1452595">
                  <a:extLst>
                    <a:ext uri="{9D8B030D-6E8A-4147-A177-3AD203B41FA5}">
                      <a16:colId xmlns:a16="http://schemas.microsoft.com/office/drawing/2014/main" val="20000"/>
                    </a:ext>
                  </a:extLst>
                </a:gridCol>
                <a:gridCol w="1587720">
                  <a:extLst>
                    <a:ext uri="{9D8B030D-6E8A-4147-A177-3AD203B41FA5}">
                      <a16:colId xmlns:a16="http://schemas.microsoft.com/office/drawing/2014/main" val="20001"/>
                    </a:ext>
                  </a:extLst>
                </a:gridCol>
                <a:gridCol w="1316171">
                  <a:extLst>
                    <a:ext uri="{9D8B030D-6E8A-4147-A177-3AD203B41FA5}">
                      <a16:colId xmlns:a16="http://schemas.microsoft.com/office/drawing/2014/main" val="20002"/>
                    </a:ext>
                  </a:extLst>
                </a:gridCol>
                <a:gridCol w="1452595">
                  <a:extLst>
                    <a:ext uri="{9D8B030D-6E8A-4147-A177-3AD203B41FA5}">
                      <a16:colId xmlns:a16="http://schemas.microsoft.com/office/drawing/2014/main" val="20003"/>
                    </a:ext>
                  </a:extLst>
                </a:gridCol>
                <a:gridCol w="1559135">
                  <a:extLst>
                    <a:ext uri="{9D8B030D-6E8A-4147-A177-3AD203B41FA5}">
                      <a16:colId xmlns:a16="http://schemas.microsoft.com/office/drawing/2014/main" val="20004"/>
                    </a:ext>
                  </a:extLst>
                </a:gridCol>
                <a:gridCol w="1344754">
                  <a:extLst>
                    <a:ext uri="{9D8B030D-6E8A-4147-A177-3AD203B41FA5}">
                      <a16:colId xmlns:a16="http://schemas.microsoft.com/office/drawing/2014/main" val="20005"/>
                    </a:ext>
                  </a:extLst>
                </a:gridCol>
              </a:tblGrid>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核心合作伙伴</a:t>
                      </a: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100" b="1" i="0" u="none" strike="noStrike" cap="none" normalizeH="0" baseline="0" dirty="0">
                        <a:ln>
                          <a:noFill/>
                        </a:ln>
                        <a:solidFill>
                          <a:srgbClr val="F2F2F2"/>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38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100" b="1" i="0" u="none" strike="noStrike" kern="1200" cap="none" normalizeH="0" baseline="0" dirty="0" smtClean="0">
                          <a:ln>
                            <a:noFill/>
                          </a:ln>
                          <a:solidFill>
                            <a:schemeClr val="tx1"/>
                          </a:solidFill>
                          <a:effectLst/>
                          <a:latin typeface="Verdana" panose="020B0604030504040204" pitchFamily="34" charset="0"/>
                          <a:ea typeface="微软雅黑" panose="020B0503020204020204" pitchFamily="34" charset="-122"/>
                          <a:cs typeface="+mn-cs"/>
                        </a:rPr>
                        <a:t>Related  products series</a:t>
                      </a:r>
                      <a:endParaRPr kumimoji="0" lang="zh-CN" altLang="en-US" sz="1100" b="1" i="0" u="none" strike="noStrike" kern="1200" cap="none" normalizeH="0" baseline="0" dirty="0">
                        <a:ln>
                          <a:noFill/>
                        </a:ln>
                        <a:solidFill>
                          <a:schemeClr val="tx1"/>
                        </a:solidFill>
                        <a:effectLst/>
                        <a:latin typeface="Verdana" panose="020B0604030504040204" pitchFamily="34" charset="0"/>
                        <a:ea typeface="微软雅黑" panose="020B0503020204020204" pitchFamily="34" charset="-122"/>
                        <a:cs typeface="+mn-cs"/>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10G/25G/40G/100G</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chemeClr val="tx1"/>
                          </a:solidFill>
                          <a:effectLst/>
                          <a:latin typeface="Verdana" panose="020B0604030504040204" pitchFamily="34" charset="0"/>
                          <a:ea typeface="微软雅黑" panose="020B0503020204020204" pitchFamily="34" charset="-122"/>
                          <a:cs typeface="Arial Unicode MS" panose="020B0604020202020204" pitchFamily="34" charset="-122"/>
                        </a:rPr>
                        <a:t>xWDM</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 PLC</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 PLC</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PLC, </a:t>
                      </a:r>
                      <a:r>
                        <a:rPr kumimoji="0" lang="en-US" altLang="zh-CN" sz="1050" b="0" i="0" u="none" strike="noStrike" cap="none" normalizeH="0" baseline="0" dirty="0" err="1">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xWDM</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extLst>
                  <a:ext uri="{0D108BD9-81ED-4DB2-BD59-A6C34878D82A}">
                    <a16:rowId xmlns:a16="http://schemas.microsoft.com/office/drawing/2014/main" val="10001"/>
                  </a:ext>
                </a:extLst>
              </a:tr>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100" b="1" i="0" u="none" strike="noStrike" cap="none" normalizeH="0" baseline="0" dirty="0" smtClean="0">
                          <a:ln>
                            <a:noFill/>
                          </a:ln>
                          <a:solidFill>
                            <a:schemeClr val="tx1"/>
                          </a:solidFill>
                          <a:effectLst/>
                          <a:latin typeface="微软雅黑" panose="020B0503020204020204" pitchFamily="34" charset="-122"/>
                          <a:ea typeface="Arial Unicode MS" panose="020B0604020202020204" pitchFamily="34" charset="-122"/>
                          <a:cs typeface="Arial Unicode MS" panose="020B0604020202020204" pitchFamily="34" charset="-122"/>
                        </a:rPr>
                        <a:t>核心材料</a:t>
                      </a: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VCSEL/PD/</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Filter for </a:t>
                      </a:r>
                      <a:r>
                        <a:rPr kumimoji="0" lang="en-US" altLang="zh-CN" sz="1050" b="0" i="0" u="none" strike="noStrike" cap="none" normalizeH="0" baseline="0" dirty="0" err="1">
                          <a:ln>
                            <a:noFill/>
                          </a:ln>
                          <a:solidFill>
                            <a:schemeClr val="tx1"/>
                          </a:solidFill>
                          <a:effectLst/>
                          <a:latin typeface="Verdana" panose="020B0604030504040204" pitchFamily="34" charset="0"/>
                          <a:ea typeface="微软雅黑" panose="020B0503020204020204" pitchFamily="34" charset="-122"/>
                        </a:rPr>
                        <a:t>xWDM</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 PLC chip</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 chip</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AWG, PLC chip</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rPr>
                        <a:t>G-Lens</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5" name="表格 34"/>
          <p:cNvGraphicFramePr>
            <a:graphicFrameLocks noGrp="1"/>
          </p:cNvGraphicFramePr>
          <p:nvPr/>
        </p:nvGraphicFramePr>
        <p:xfrm>
          <a:off x="1754254" y="1243257"/>
          <a:ext cx="8692270" cy="1715212"/>
        </p:xfrm>
        <a:graphic>
          <a:graphicData uri="http://schemas.openxmlformats.org/drawingml/2006/table">
            <a:tbl>
              <a:tblPr/>
              <a:tblGrid>
                <a:gridCol w="1413968">
                  <a:extLst>
                    <a:ext uri="{9D8B030D-6E8A-4147-A177-3AD203B41FA5}">
                      <a16:colId xmlns:a16="http://schemas.microsoft.com/office/drawing/2014/main" val="20000"/>
                    </a:ext>
                  </a:extLst>
                </a:gridCol>
                <a:gridCol w="1425277">
                  <a:extLst>
                    <a:ext uri="{9D8B030D-6E8A-4147-A177-3AD203B41FA5}">
                      <a16:colId xmlns:a16="http://schemas.microsoft.com/office/drawing/2014/main" val="20001"/>
                    </a:ext>
                  </a:extLst>
                </a:gridCol>
                <a:gridCol w="1211485">
                  <a:extLst>
                    <a:ext uri="{9D8B030D-6E8A-4147-A177-3AD203B41FA5}">
                      <a16:colId xmlns:a16="http://schemas.microsoft.com/office/drawing/2014/main" val="20002"/>
                    </a:ext>
                  </a:extLst>
                </a:gridCol>
                <a:gridCol w="1661336">
                  <a:extLst>
                    <a:ext uri="{9D8B030D-6E8A-4147-A177-3AD203B41FA5}">
                      <a16:colId xmlns:a16="http://schemas.microsoft.com/office/drawing/2014/main" val="20003"/>
                    </a:ext>
                  </a:extLst>
                </a:gridCol>
                <a:gridCol w="1455449">
                  <a:extLst>
                    <a:ext uri="{9D8B030D-6E8A-4147-A177-3AD203B41FA5}">
                      <a16:colId xmlns:a16="http://schemas.microsoft.com/office/drawing/2014/main" val="20004"/>
                    </a:ext>
                  </a:extLst>
                </a:gridCol>
                <a:gridCol w="1524755">
                  <a:extLst>
                    <a:ext uri="{9D8B030D-6E8A-4147-A177-3AD203B41FA5}">
                      <a16:colId xmlns:a16="http://schemas.microsoft.com/office/drawing/2014/main" val="20005"/>
                    </a:ext>
                  </a:extLst>
                </a:gridCol>
              </a:tblGrid>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核心合作伙伴</a:t>
                      </a: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Verdana" panose="020B0604030504040204" pitchFamily="34" charset="0"/>
                          <a:ea typeface="微软雅黑" panose="020B0503020204020204" pitchFamily="34" charset="-122"/>
                        </a:defRPr>
                      </a:lvl1pPr>
                      <a:lvl2pPr marL="742950" indent="-285750" eaLnBrk="0" hangingPunct="0">
                        <a:spcBef>
                          <a:spcPct val="20000"/>
                        </a:spcBef>
                        <a:buFont typeface="Arial" panose="020B0604020202020204" pitchFamily="34" charset="0"/>
                        <a:defRPr sz="2400">
                          <a:solidFill>
                            <a:schemeClr val="tx1"/>
                          </a:solidFill>
                          <a:latin typeface="Verdana" panose="020B0604030504040204" pitchFamily="34" charset="0"/>
                          <a:ea typeface="微软雅黑" panose="020B0503020204020204" pitchFamily="34" charset="-122"/>
                        </a:defRPr>
                      </a:lvl2pPr>
                      <a:lvl3pPr marL="1143000" indent="-228600" eaLnBrk="0" hangingPunct="0">
                        <a:spcBef>
                          <a:spcPct val="20000"/>
                        </a:spcBef>
                        <a:buFont typeface="Arial" panose="020B0604020202020204" pitchFamily="34" charset="0"/>
                        <a:defRPr sz="2000">
                          <a:solidFill>
                            <a:schemeClr val="tx1"/>
                          </a:solidFill>
                          <a:latin typeface="Verdana" panose="020B0604030504040204" pitchFamily="34" charset="0"/>
                          <a:ea typeface="微软雅黑" panose="020B0503020204020204" pitchFamily="34" charset="-122"/>
                        </a:defRPr>
                      </a:lvl3pPr>
                      <a:lvl4pPr marL="16002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4pPr>
                      <a:lvl5pPr marL="20574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100" b="1" i="0" u="none" strike="noStrike" cap="none" normalizeH="0" baseline="0" dirty="0">
                        <a:ln>
                          <a:noFill/>
                        </a:ln>
                        <a:solidFill>
                          <a:srgbClr val="F2F2F2"/>
                        </a:solidFill>
                        <a:effectLst/>
                        <a:latin typeface="微软雅黑" panose="020B0503020204020204" pitchFamily="34" charset="-122"/>
                        <a:ea typeface="Arial Unicode MS" panose="020B0604020202020204" pitchFamily="34" charset="-128"/>
                        <a:cs typeface="Arial Unicode MS" panose="020B0604020202020204" pitchFamily="34" charset="-128"/>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100" b="1" i="0" u="none" strike="noStrike" cap="none" normalizeH="0" baseline="0" dirty="0">
                        <a:ln>
                          <a:noFill/>
                        </a:ln>
                        <a:solidFill>
                          <a:srgbClr val="F2F2F2"/>
                        </a:solidFill>
                        <a:effectLst/>
                        <a:latin typeface="微软雅黑" panose="020B0503020204020204" pitchFamily="34" charset="-122"/>
                        <a:ea typeface="Arial Unicode MS" panose="020B0604020202020204" pitchFamily="34" charset="-128"/>
                        <a:cs typeface="Arial Unicode MS" panose="020B0604020202020204" pitchFamily="34" charset="-128"/>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404040"/>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404040"/>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404040"/>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38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100" b="1" i="0" u="none" strike="noStrike" kern="1200" cap="none" normalizeH="0" baseline="0" dirty="0" smtClean="0">
                          <a:ln>
                            <a:noFill/>
                          </a:ln>
                          <a:solidFill>
                            <a:schemeClr val="tx1"/>
                          </a:solidFill>
                          <a:effectLst/>
                          <a:latin typeface="Verdana" panose="020B0604030504040204" pitchFamily="34" charset="0"/>
                          <a:ea typeface="微软雅黑" panose="020B0503020204020204" pitchFamily="34" charset="-122"/>
                          <a:cs typeface="+mn-cs"/>
                        </a:rPr>
                        <a:t>Related  products series</a:t>
                      </a:r>
                      <a:endParaRPr kumimoji="0" lang="zh-CN" altLang="en-US" sz="1100" b="1" i="0" u="none" strike="noStrike" kern="1200" cap="none" normalizeH="0" baseline="0" dirty="0">
                        <a:ln>
                          <a:noFill/>
                        </a:ln>
                        <a:solidFill>
                          <a:schemeClr val="tx1"/>
                        </a:solidFill>
                        <a:effectLst/>
                        <a:latin typeface="Verdana" panose="020B0604030504040204" pitchFamily="34" charset="0"/>
                        <a:ea typeface="微软雅黑" panose="020B0503020204020204" pitchFamily="34" charset="-122"/>
                        <a:cs typeface="+mn-cs"/>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Verdana" panose="020B0604030504040204" pitchFamily="34" charset="0"/>
                          <a:ea typeface="微软雅黑" panose="020B0503020204020204" pitchFamily="34" charset="-122"/>
                        </a:defRPr>
                      </a:lvl1pPr>
                      <a:lvl2pPr marL="742950" indent="-285750" eaLnBrk="0" hangingPunct="0">
                        <a:spcBef>
                          <a:spcPct val="20000"/>
                        </a:spcBef>
                        <a:buFont typeface="Arial" panose="020B0604020202020204" pitchFamily="34" charset="0"/>
                        <a:defRPr sz="2400">
                          <a:solidFill>
                            <a:schemeClr val="tx1"/>
                          </a:solidFill>
                          <a:latin typeface="Verdana" panose="020B0604030504040204" pitchFamily="34" charset="0"/>
                          <a:ea typeface="微软雅黑" panose="020B0503020204020204" pitchFamily="34" charset="-122"/>
                        </a:defRPr>
                      </a:lvl2pPr>
                      <a:lvl3pPr marL="1143000" indent="-228600" eaLnBrk="0" hangingPunct="0">
                        <a:spcBef>
                          <a:spcPct val="20000"/>
                        </a:spcBef>
                        <a:buFont typeface="Arial" panose="020B0604020202020204" pitchFamily="34" charset="0"/>
                        <a:defRPr sz="2000">
                          <a:solidFill>
                            <a:schemeClr val="tx1"/>
                          </a:solidFill>
                          <a:latin typeface="Verdana" panose="020B0604030504040204" pitchFamily="34" charset="0"/>
                          <a:ea typeface="微软雅黑" panose="020B0503020204020204" pitchFamily="34" charset="-122"/>
                        </a:defRPr>
                      </a:lvl3pPr>
                      <a:lvl4pPr marL="16002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4pPr>
                      <a:lvl5pPr marL="20574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200G/4</a:t>
                      </a: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8"/>
                        <a:cs typeface="Arial Unicode MS" panose="020B0604020202020204" pitchFamily="34" charset="-128"/>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200G/4</a:t>
                      </a: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8"/>
                        <a:cs typeface="Arial Unicode MS" panose="020B0604020202020204" pitchFamily="34" charset="-128"/>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100G QSFP28/ CFP/CFP4/Video</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10G\100G QSFP28 </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10G\25G\100G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extLst>
                  <a:ext uri="{0D108BD9-81ED-4DB2-BD59-A6C34878D82A}">
                    <a16:rowId xmlns:a16="http://schemas.microsoft.com/office/drawing/2014/main" val="10001"/>
                  </a:ext>
                </a:extLst>
              </a:tr>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100" b="1"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Core Materials</a:t>
                      </a:r>
                      <a:endParaRPr kumimoji="0" lang="zh-CN" altLang="en-US" sz="1100" b="1" i="0" u="none" strike="noStrike" cap="none" normalizeH="0" baseline="0" dirty="0" smtClean="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Verdana" panose="020B0604030504040204" pitchFamily="34" charset="0"/>
                          <a:ea typeface="微软雅黑" panose="020B0503020204020204" pitchFamily="34" charset="-122"/>
                        </a:defRPr>
                      </a:lvl1pPr>
                      <a:lvl2pPr marL="742950" indent="-285750" eaLnBrk="0" hangingPunct="0">
                        <a:spcBef>
                          <a:spcPct val="20000"/>
                        </a:spcBef>
                        <a:buFont typeface="Arial" panose="020B0604020202020204" pitchFamily="34" charset="0"/>
                        <a:defRPr sz="2400">
                          <a:solidFill>
                            <a:schemeClr val="tx1"/>
                          </a:solidFill>
                          <a:latin typeface="Verdana" panose="020B0604030504040204" pitchFamily="34" charset="0"/>
                          <a:ea typeface="微软雅黑" panose="020B0503020204020204" pitchFamily="34" charset="-122"/>
                        </a:defRPr>
                      </a:lvl2pPr>
                      <a:lvl3pPr marL="1143000" indent="-228600" eaLnBrk="0" hangingPunct="0">
                        <a:spcBef>
                          <a:spcPct val="20000"/>
                        </a:spcBef>
                        <a:buFont typeface="Arial" panose="020B0604020202020204" pitchFamily="34" charset="0"/>
                        <a:defRPr sz="2000">
                          <a:solidFill>
                            <a:schemeClr val="tx1"/>
                          </a:solidFill>
                          <a:latin typeface="Verdana" panose="020B0604030504040204" pitchFamily="34" charset="0"/>
                          <a:ea typeface="微软雅黑" panose="020B0503020204020204" pitchFamily="34" charset="-122"/>
                        </a:defRPr>
                      </a:lvl3pPr>
                      <a:lvl4pPr marL="16002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4pPr>
                      <a:lvl5pPr marL="2057400" indent="-228600" eaLnBrk="0" hangingPunct="0">
                        <a:spcBef>
                          <a:spcPct val="20000"/>
                        </a:spcBef>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Coherent chip</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8"/>
                        <a:cs typeface="Arial Unicode MS" panose="020B0604020202020204" pitchFamily="34" charset="-128"/>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kern="1200" cap="none" normalizeH="0" baseline="0" dirty="0">
                          <a:ln>
                            <a:noFill/>
                          </a:ln>
                          <a:solidFill>
                            <a:schemeClr val="tx1"/>
                          </a:solidFill>
                          <a:effectLst/>
                          <a:latin typeface="Verdana" panose="020B0604030504040204" pitchFamily="34" charset="0"/>
                          <a:ea typeface="微软雅黑" panose="020B0503020204020204" pitchFamily="34" charset="-122"/>
                          <a:cs typeface="+mn-cs"/>
                        </a:rPr>
                        <a:t>Silicon Photonics chip</a:t>
                      </a:r>
                      <a:endParaRPr kumimoji="0" lang="zh-CN" altLang="en-US" sz="1050" b="0" i="0" u="none" strike="noStrike" kern="1200" cap="none" normalizeH="0" baseline="0" dirty="0">
                        <a:ln>
                          <a:noFill/>
                        </a:ln>
                        <a:solidFill>
                          <a:schemeClr val="tx1"/>
                        </a:solidFill>
                        <a:effectLst/>
                        <a:latin typeface="Verdana" panose="020B0604030504040204" pitchFamily="34" charset="0"/>
                        <a:ea typeface="微软雅黑" panose="020B0503020204020204" pitchFamily="34" charset="-122"/>
                        <a:cs typeface="+mn-cs"/>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100G TOSA/ROSA, CDR, TIA, Driver </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CDR, Driver, TIA</a:t>
                      </a:r>
                      <a:r>
                        <a:rPr kumimoji="0" lang="zh-CN" altLang="en-US"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 </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TO\TOSA\ ROSA</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6" name="表格 35"/>
          <p:cNvGraphicFramePr>
            <a:graphicFrameLocks noGrp="1"/>
          </p:cNvGraphicFramePr>
          <p:nvPr/>
        </p:nvGraphicFramePr>
        <p:xfrm>
          <a:off x="1775521" y="3018739"/>
          <a:ext cx="8712967" cy="1622036"/>
        </p:xfrm>
        <a:graphic>
          <a:graphicData uri="http://schemas.openxmlformats.org/drawingml/2006/table">
            <a:tbl>
              <a:tblPr/>
              <a:tblGrid>
                <a:gridCol w="1452595">
                  <a:extLst>
                    <a:ext uri="{9D8B030D-6E8A-4147-A177-3AD203B41FA5}">
                      <a16:colId xmlns:a16="http://schemas.microsoft.com/office/drawing/2014/main" val="20000"/>
                    </a:ext>
                  </a:extLst>
                </a:gridCol>
                <a:gridCol w="1363532">
                  <a:extLst>
                    <a:ext uri="{9D8B030D-6E8A-4147-A177-3AD203B41FA5}">
                      <a16:colId xmlns:a16="http://schemas.microsoft.com/office/drawing/2014/main" val="20001"/>
                    </a:ext>
                  </a:extLst>
                </a:gridCol>
                <a:gridCol w="1355007">
                  <a:extLst>
                    <a:ext uri="{9D8B030D-6E8A-4147-A177-3AD203B41FA5}">
                      <a16:colId xmlns:a16="http://schemas.microsoft.com/office/drawing/2014/main" val="20002"/>
                    </a:ext>
                  </a:extLst>
                </a:gridCol>
                <a:gridCol w="1637945">
                  <a:extLst>
                    <a:ext uri="{9D8B030D-6E8A-4147-A177-3AD203B41FA5}">
                      <a16:colId xmlns:a16="http://schemas.microsoft.com/office/drawing/2014/main" val="20003"/>
                    </a:ext>
                  </a:extLst>
                </a:gridCol>
                <a:gridCol w="1559135">
                  <a:extLst>
                    <a:ext uri="{9D8B030D-6E8A-4147-A177-3AD203B41FA5}">
                      <a16:colId xmlns:a16="http://schemas.microsoft.com/office/drawing/2014/main" val="20004"/>
                    </a:ext>
                  </a:extLst>
                </a:gridCol>
                <a:gridCol w="1344753">
                  <a:extLst>
                    <a:ext uri="{9D8B030D-6E8A-4147-A177-3AD203B41FA5}">
                      <a16:colId xmlns:a16="http://schemas.microsoft.com/office/drawing/2014/main" val="20005"/>
                    </a:ext>
                  </a:extLst>
                </a:gridCol>
              </a:tblGrid>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核心合作伙伴</a:t>
                      </a: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100" b="1" i="0" u="none" strike="noStrike" cap="none" normalizeH="0" baseline="0" dirty="0">
                        <a:ln>
                          <a:noFill/>
                        </a:ln>
                        <a:solidFill>
                          <a:srgbClr val="F2F2F2"/>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dirty="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1" i="0" u="none" strike="noStrike" cap="none" normalizeH="0" baseline="0">
                        <a:ln>
                          <a:noFill/>
                        </a:ln>
                        <a:solidFill>
                          <a:srgbClr val="F2F2F2"/>
                        </a:solidFill>
                        <a:effectLst/>
                        <a:latin typeface="Verdana" panose="020B0604030504040204" pitchFamily="34" charset="0"/>
                        <a:ea typeface="微软雅黑" panose="020B0503020204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38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100" b="1" i="0" u="none" strike="noStrike" kern="1200" cap="none" normalizeH="0" baseline="0" dirty="0" smtClean="0">
                          <a:ln>
                            <a:noFill/>
                          </a:ln>
                          <a:solidFill>
                            <a:schemeClr val="tx1"/>
                          </a:solidFill>
                          <a:effectLst/>
                          <a:latin typeface="Verdana" panose="020B0604030504040204" pitchFamily="34" charset="0"/>
                          <a:ea typeface="微软雅黑" panose="020B0503020204020204" pitchFamily="34" charset="-122"/>
                          <a:cs typeface="+mn-cs"/>
                        </a:rPr>
                        <a:t>Related  products series</a:t>
                      </a:r>
                      <a:endParaRPr kumimoji="0" lang="zh-CN" altLang="en-US" sz="1100" b="1" i="0" u="none" strike="noStrike" kern="1200" cap="none" normalizeH="0" baseline="0" dirty="0">
                        <a:ln>
                          <a:noFill/>
                        </a:ln>
                        <a:solidFill>
                          <a:schemeClr val="tx1"/>
                        </a:solidFill>
                        <a:effectLst/>
                        <a:latin typeface="Verdana" panose="020B0604030504040204" pitchFamily="34" charset="0"/>
                        <a:ea typeface="微软雅黑" panose="020B0503020204020204" pitchFamily="34" charset="-122"/>
                        <a:cs typeface="+mn-cs"/>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1.25G-10G/40G/100G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1.25G-10G,100G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2.5G\10G\25G\100G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25G/40G/100G/</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200G/400G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1.25G-10G/40G</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extLst>
                  <a:ext uri="{0D108BD9-81ED-4DB2-BD59-A6C34878D82A}">
                    <a16:rowId xmlns:a16="http://schemas.microsoft.com/office/drawing/2014/main" val="10001"/>
                  </a:ext>
                </a:extLst>
              </a:tr>
              <a:tr h="4783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100" b="1"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Core Materials</a:t>
                      </a:r>
                      <a:endParaRPr kumimoji="0" lang="zh-CN" altLang="en-US" sz="1100" b="1" i="0" u="none" strike="noStrike" cap="none" normalizeH="0" baseline="0" dirty="0" smtClean="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VCSEL/PD</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VCSEL/PD/</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PHY</a:t>
                      </a:r>
                      <a:r>
                        <a:rPr kumimoji="0" lang="zh-CN" altLang="en-US"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 </a:t>
                      </a: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chip</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TO-TOSA\ROSA</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Driver/TIA/CDR/DSP/Gearbox</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Driver/TIA/TEC</a:t>
                      </a:r>
                      <a:endParaRPr kumimoji="0" lang="zh-CN" altLang="en-US" sz="1050" b="0" i="0" u="none" strike="noStrike" cap="none" normalizeH="0" baseline="0" dirty="0">
                        <a:ln>
                          <a:noFill/>
                        </a:ln>
                        <a:solidFill>
                          <a:srgbClr val="404040"/>
                        </a:solidFill>
                        <a:effectLst/>
                        <a:latin typeface="微软雅黑" panose="020B0503020204020204" pitchFamily="34" charset="-122"/>
                        <a:ea typeface="Arial Unicode MS" panose="020B0604020202020204" pitchFamily="34" charset="-122"/>
                        <a:cs typeface="Arial Unicode MS" panose="020B0604020202020204" pitchFamily="34" charset="-122"/>
                      </a:endParaRPr>
                    </a:p>
                  </a:txBody>
                  <a:tcPr marL="91428" marR="9142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7" name="图片 91"/>
          <p:cNvPicPr>
            <a:picLocks noChangeAspect="1"/>
          </p:cNvPicPr>
          <p:nvPr/>
        </p:nvPicPr>
        <p:blipFill>
          <a:blip r:embed="rId3" cstate="screen"/>
          <a:srcRect/>
          <a:stretch>
            <a:fillRect/>
          </a:stretch>
        </p:blipFill>
        <p:spPr bwMode="auto">
          <a:xfrm>
            <a:off x="6168009" y="1349025"/>
            <a:ext cx="992777" cy="274385"/>
          </a:xfrm>
          <a:prstGeom prst="rect">
            <a:avLst/>
          </a:prstGeom>
          <a:noFill/>
          <a:ln w="9525">
            <a:noFill/>
            <a:miter lim="800000"/>
            <a:headEnd/>
            <a:tailEnd/>
          </a:ln>
        </p:spPr>
      </p:pic>
      <p:pic>
        <p:nvPicPr>
          <p:cNvPr id="38" name="图片 92"/>
          <p:cNvPicPr>
            <a:picLocks noChangeAspect="1"/>
          </p:cNvPicPr>
          <p:nvPr/>
        </p:nvPicPr>
        <p:blipFill>
          <a:blip r:embed="rId4" cstate="screen"/>
          <a:srcRect/>
          <a:stretch>
            <a:fillRect/>
          </a:stretch>
        </p:blipFill>
        <p:spPr bwMode="auto">
          <a:xfrm>
            <a:off x="7680176" y="1298694"/>
            <a:ext cx="860916" cy="315083"/>
          </a:xfrm>
          <a:prstGeom prst="rect">
            <a:avLst/>
          </a:prstGeom>
          <a:noFill/>
          <a:ln w="9525">
            <a:noFill/>
            <a:miter lim="800000"/>
            <a:headEnd/>
            <a:tailEnd/>
          </a:ln>
        </p:spPr>
      </p:pic>
      <p:pic>
        <p:nvPicPr>
          <p:cNvPr id="39" name="图片 93"/>
          <p:cNvPicPr>
            <a:picLocks noChangeAspect="1"/>
          </p:cNvPicPr>
          <p:nvPr/>
        </p:nvPicPr>
        <p:blipFill>
          <a:blip r:embed="rId5" cstate="screen"/>
          <a:srcRect/>
          <a:stretch>
            <a:fillRect/>
          </a:stretch>
        </p:blipFill>
        <p:spPr bwMode="auto">
          <a:xfrm>
            <a:off x="9048328" y="1362555"/>
            <a:ext cx="1296144" cy="221352"/>
          </a:xfrm>
          <a:prstGeom prst="rect">
            <a:avLst/>
          </a:prstGeom>
          <a:solidFill>
            <a:schemeClr val="bg1"/>
          </a:solidFill>
          <a:ln w="9525">
            <a:noFill/>
            <a:miter lim="800000"/>
            <a:headEnd/>
            <a:tailEnd/>
          </a:ln>
        </p:spPr>
      </p:pic>
      <p:pic>
        <p:nvPicPr>
          <p:cNvPr id="40" name="图片 95"/>
          <p:cNvPicPr>
            <a:picLocks noChangeAspect="1"/>
          </p:cNvPicPr>
          <p:nvPr/>
        </p:nvPicPr>
        <p:blipFill>
          <a:blip r:embed="rId6" cstate="screen"/>
          <a:srcRect/>
          <a:stretch>
            <a:fillRect/>
          </a:stretch>
        </p:blipFill>
        <p:spPr bwMode="auto">
          <a:xfrm>
            <a:off x="4927102" y="3081691"/>
            <a:ext cx="592834" cy="340028"/>
          </a:xfrm>
          <a:prstGeom prst="rect">
            <a:avLst/>
          </a:prstGeom>
          <a:noFill/>
          <a:ln w="9525">
            <a:noFill/>
            <a:miter lim="800000"/>
            <a:headEnd/>
            <a:tailEnd/>
          </a:ln>
        </p:spPr>
      </p:pic>
      <p:pic>
        <p:nvPicPr>
          <p:cNvPr id="41" name="图片 96"/>
          <p:cNvPicPr>
            <a:picLocks noChangeAspect="1"/>
          </p:cNvPicPr>
          <p:nvPr/>
        </p:nvPicPr>
        <p:blipFill>
          <a:blip r:embed="rId7" cstate="screen"/>
          <a:srcRect/>
          <a:stretch>
            <a:fillRect/>
          </a:stretch>
        </p:blipFill>
        <p:spPr bwMode="auto">
          <a:xfrm>
            <a:off x="3719736" y="4818940"/>
            <a:ext cx="421740" cy="274385"/>
          </a:xfrm>
          <a:prstGeom prst="rect">
            <a:avLst/>
          </a:prstGeom>
          <a:noFill/>
          <a:ln w="9525">
            <a:noFill/>
            <a:miter lim="800000"/>
            <a:headEnd/>
            <a:tailEnd/>
          </a:ln>
        </p:spPr>
      </p:pic>
      <p:pic>
        <p:nvPicPr>
          <p:cNvPr id="42" name="图片 97"/>
          <p:cNvPicPr>
            <a:picLocks noChangeAspect="1"/>
          </p:cNvPicPr>
          <p:nvPr/>
        </p:nvPicPr>
        <p:blipFill>
          <a:blip r:embed="rId8" cstate="screen"/>
          <a:srcRect/>
          <a:stretch>
            <a:fillRect/>
          </a:stretch>
        </p:blipFill>
        <p:spPr bwMode="auto">
          <a:xfrm>
            <a:off x="7824193" y="3166813"/>
            <a:ext cx="857647" cy="257318"/>
          </a:xfrm>
          <a:prstGeom prst="rect">
            <a:avLst/>
          </a:prstGeom>
          <a:noFill/>
          <a:ln w="9525">
            <a:noFill/>
            <a:miter lim="800000"/>
            <a:headEnd/>
            <a:tailEnd/>
          </a:ln>
        </p:spPr>
      </p:pic>
      <p:pic>
        <p:nvPicPr>
          <p:cNvPr id="43" name="图片 98"/>
          <p:cNvPicPr>
            <a:picLocks noChangeAspect="1"/>
          </p:cNvPicPr>
          <p:nvPr/>
        </p:nvPicPr>
        <p:blipFill>
          <a:blip r:embed="rId9" cstate="screen"/>
          <a:srcRect/>
          <a:stretch>
            <a:fillRect/>
          </a:stretch>
        </p:blipFill>
        <p:spPr bwMode="auto">
          <a:xfrm>
            <a:off x="9336360" y="3162756"/>
            <a:ext cx="763926" cy="284887"/>
          </a:xfrm>
          <a:prstGeom prst="rect">
            <a:avLst/>
          </a:prstGeom>
          <a:noFill/>
          <a:ln w="9525">
            <a:noFill/>
            <a:miter lim="800000"/>
            <a:headEnd/>
            <a:tailEnd/>
          </a:ln>
        </p:spPr>
      </p:pic>
      <p:pic>
        <p:nvPicPr>
          <p:cNvPr id="44" name="图片 99"/>
          <p:cNvPicPr>
            <a:picLocks noChangeAspect="1"/>
          </p:cNvPicPr>
          <p:nvPr/>
        </p:nvPicPr>
        <p:blipFill>
          <a:blip r:embed="rId10" cstate="screen"/>
          <a:srcRect/>
          <a:stretch>
            <a:fillRect/>
          </a:stretch>
        </p:blipFill>
        <p:spPr bwMode="auto">
          <a:xfrm>
            <a:off x="3575720" y="3195051"/>
            <a:ext cx="825780" cy="217454"/>
          </a:xfrm>
          <a:prstGeom prst="rect">
            <a:avLst/>
          </a:prstGeom>
          <a:noFill/>
          <a:ln w="9525">
            <a:noFill/>
            <a:miter lim="800000"/>
            <a:headEnd/>
            <a:tailEnd/>
          </a:ln>
        </p:spPr>
      </p:pic>
      <p:pic>
        <p:nvPicPr>
          <p:cNvPr id="45" name="Picture 2"/>
          <p:cNvPicPr>
            <a:picLocks noChangeAspect="1" noChangeArrowheads="1"/>
          </p:cNvPicPr>
          <p:nvPr/>
        </p:nvPicPr>
        <p:blipFill>
          <a:blip r:embed="rId11" cstate="screen"/>
          <a:srcRect/>
          <a:stretch>
            <a:fillRect/>
          </a:stretch>
        </p:blipFill>
        <p:spPr bwMode="auto">
          <a:xfrm>
            <a:off x="3503713" y="1345545"/>
            <a:ext cx="433277" cy="359085"/>
          </a:xfrm>
          <a:prstGeom prst="rect">
            <a:avLst/>
          </a:prstGeom>
          <a:noFill/>
          <a:ln w="9525">
            <a:noFill/>
            <a:miter lim="800000"/>
            <a:headEnd/>
            <a:tailEnd/>
          </a:ln>
        </p:spPr>
      </p:pic>
      <p:pic>
        <p:nvPicPr>
          <p:cNvPr id="46" name="Picture 3"/>
          <p:cNvPicPr>
            <a:picLocks noChangeAspect="1" noChangeArrowheads="1"/>
          </p:cNvPicPr>
          <p:nvPr/>
        </p:nvPicPr>
        <p:blipFill>
          <a:blip r:embed="rId12" cstate="screen"/>
          <a:srcRect/>
          <a:stretch>
            <a:fillRect/>
          </a:stretch>
        </p:blipFill>
        <p:spPr bwMode="auto">
          <a:xfrm>
            <a:off x="4943873" y="1273019"/>
            <a:ext cx="543743" cy="426400"/>
          </a:xfrm>
          <a:prstGeom prst="rect">
            <a:avLst/>
          </a:prstGeom>
          <a:noFill/>
          <a:ln w="9525">
            <a:noFill/>
            <a:miter lim="800000"/>
            <a:headEnd/>
            <a:tailEnd/>
          </a:ln>
        </p:spPr>
      </p:pic>
      <p:pic>
        <p:nvPicPr>
          <p:cNvPr id="47" name="图片 94"/>
          <p:cNvPicPr>
            <a:picLocks noChangeAspect="1"/>
          </p:cNvPicPr>
          <p:nvPr/>
        </p:nvPicPr>
        <p:blipFill>
          <a:blip r:embed="rId13" cstate="screen"/>
          <a:srcRect/>
          <a:stretch>
            <a:fillRect/>
          </a:stretch>
        </p:blipFill>
        <p:spPr bwMode="auto">
          <a:xfrm>
            <a:off x="6456040" y="3093852"/>
            <a:ext cx="672386" cy="333463"/>
          </a:xfrm>
          <a:prstGeom prst="rect">
            <a:avLst/>
          </a:prstGeom>
          <a:noFill/>
          <a:ln w="9525">
            <a:noFill/>
            <a:miter lim="800000"/>
            <a:headEnd/>
            <a:tailEnd/>
          </a:ln>
        </p:spPr>
      </p:pic>
      <p:pic>
        <p:nvPicPr>
          <p:cNvPr id="48" name="Picture 2" descr="http://www.sjphotons.com/phpcms/skin/mk/head_08/head_08_17.jpg"/>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159896" y="4818939"/>
            <a:ext cx="708860" cy="33814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p:cNvPicPr>
            <a:picLocks noChangeAspect="1" noChangeArrowheads="1"/>
          </p:cNvPicPr>
          <p:nvPr/>
        </p:nvPicPr>
        <p:blipFill>
          <a:blip r:embed="rId15" cstate="screen"/>
          <a:srcRect/>
          <a:stretch>
            <a:fillRect/>
          </a:stretch>
        </p:blipFill>
        <p:spPr bwMode="auto">
          <a:xfrm>
            <a:off x="6456041" y="4962956"/>
            <a:ext cx="789577" cy="160901"/>
          </a:xfrm>
          <a:prstGeom prst="rect">
            <a:avLst/>
          </a:prstGeom>
          <a:noFill/>
          <a:ln w="9525">
            <a:noFill/>
            <a:miter lim="800000"/>
            <a:headEnd/>
            <a:tailEnd/>
          </a:ln>
        </p:spPr>
      </p:pic>
      <p:pic>
        <p:nvPicPr>
          <p:cNvPr id="50" name="Picture 4" descr="http://ppitek.com/english/image/company/top_menu003.jpg"/>
          <p:cNvPicPr>
            <a:picLocks noChangeAspect="1" noChangeArrowheads="1"/>
          </p:cNvPicPr>
          <p:nvPr/>
        </p:nvPicPr>
        <p:blipFill rotWithShape="1">
          <a:blip r:embed="rId16" cstate="screen">
            <a:extLst>
              <a:ext uri="{28A0092B-C50C-407E-A947-70E740481C1C}">
                <a14:useLocalDpi xmlns:a14="http://schemas.microsoft.com/office/drawing/2010/main" val="0"/>
              </a:ext>
            </a:extLst>
          </a:blip>
          <a:srcRect/>
          <a:stretch>
            <a:fillRect/>
          </a:stretch>
        </p:blipFill>
        <p:spPr bwMode="auto">
          <a:xfrm>
            <a:off x="7896201" y="4890948"/>
            <a:ext cx="867557" cy="286897"/>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p:cNvPicPr>
            <a:picLocks noChangeAspect="1"/>
          </p:cNvPicPr>
          <p:nvPr/>
        </p:nvPicPr>
        <p:blipFill rotWithShape="1">
          <a:blip r:embed="rId17" cstate="screen">
            <a:extLst>
              <a:ext uri="{28A0092B-C50C-407E-A947-70E740481C1C}">
                <a14:useLocalDpi xmlns:a14="http://schemas.microsoft.com/office/drawing/2010/main" val="0"/>
              </a:ext>
            </a:extLst>
          </a:blip>
          <a:srcRect/>
          <a:stretch>
            <a:fillRect/>
          </a:stretch>
        </p:blipFill>
        <p:spPr>
          <a:xfrm>
            <a:off x="9336360" y="4890947"/>
            <a:ext cx="776246" cy="241898"/>
          </a:xfrm>
          <a:prstGeom prst="rect">
            <a:avLst/>
          </a:prstGeom>
        </p:spPr>
      </p:pic>
      <p:sp>
        <p:nvSpPr>
          <p:cNvPr id="29" name="TextBox 80"/>
          <p:cNvSpPr txBox="1">
            <a:spLocks noChangeArrowheads="1"/>
          </p:cNvSpPr>
          <p:nvPr/>
        </p:nvSpPr>
        <p:spPr bwMode="auto">
          <a:xfrm>
            <a:off x="2562399" y="290741"/>
            <a:ext cx="5616624" cy="52197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dirty="0">
                <a:latin typeface="+mj-ea"/>
                <a:ea typeface="+mj-ea"/>
                <a:sym typeface="+mn-lt"/>
              </a:rPr>
              <a:t>在战略层面与全球顶级品牌合作</a:t>
            </a:r>
          </a:p>
        </p:txBody>
      </p:sp>
      <p:pic>
        <p:nvPicPr>
          <p:cNvPr id="64" name="图片 6"/>
          <p:cNvPicPr>
            <a:picLocks noChangeAspect="1"/>
          </p:cNvPicPr>
          <p:nvPr/>
        </p:nvPicPr>
        <p:blipFill>
          <a:blip r:embed="rId18" cstate="screen"/>
          <a:srcRect/>
          <a:stretch>
            <a:fillRect/>
          </a:stretch>
        </p:blipFill>
        <p:spPr bwMode="auto">
          <a:xfrm>
            <a:off x="9230991" y="203933"/>
            <a:ext cx="1352300" cy="559358"/>
          </a:xfrm>
          <a:prstGeom prst="rect">
            <a:avLst/>
          </a:prstGeom>
          <a:noFill/>
          <a:ln w="9525">
            <a:noFill/>
            <a:miter lim="800000"/>
            <a:headEnd/>
            <a:tailEnd/>
          </a:ln>
        </p:spPr>
      </p:pic>
      <p:sp>
        <p:nvSpPr>
          <p:cNvPr id="2" name="矩形 1"/>
          <p:cNvSpPr/>
          <p:nvPr/>
        </p:nvSpPr>
        <p:spPr>
          <a:xfrm>
            <a:off x="1515110" y="203835"/>
            <a:ext cx="727710" cy="695960"/>
          </a:xfrm>
          <a:prstGeom prst="rect">
            <a:avLst/>
          </a:prstGeom>
          <a:solidFill>
            <a:srgbClr val="FF0000"/>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流程图: 延期 6"/>
          <p:cNvSpPr/>
          <p:nvPr/>
        </p:nvSpPr>
        <p:spPr>
          <a:xfrm>
            <a:off x="1946432" y="203973"/>
            <a:ext cx="592150" cy="696036"/>
          </a:xfrm>
          <a:prstGeom prst="flowChartDelay">
            <a:avLst/>
          </a:prstGeom>
          <a:solidFill>
            <a:srgbClr val="FF0000"/>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880842" y="247566"/>
            <a:ext cx="604677" cy="604677"/>
          </a:xfrm>
          <a:prstGeom prst="ellipse">
            <a:avLst/>
          </a:prstGeom>
          <a:solidFill>
            <a:srgbClr val="FF0000"/>
          </a:solidFill>
          <a:ln w="19050" cap="flat" cmpd="sng" algn="ctr">
            <a:solidFill>
              <a:sysClr val="window" lastClr="FFFF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43"/>
          <p:cNvSpPr txBox="1"/>
          <p:nvPr/>
        </p:nvSpPr>
        <p:spPr>
          <a:xfrm>
            <a:off x="1924384" y="288053"/>
            <a:ext cx="614199" cy="523220"/>
          </a:xfrm>
          <a:prstGeom prst="rect">
            <a:avLst/>
          </a:prstGeom>
          <a:noFill/>
        </p:spPr>
        <p:txBody>
          <a:bodyPr wrap="square" rtlCol="0">
            <a:spAutoFit/>
          </a:bodyPr>
          <a:lstStyle/>
          <a:p>
            <a:r>
              <a:rPr lang="en-US" altLang="zh-CN" sz="2800" dirty="0">
                <a:solidFill>
                  <a:schemeClr val="bg1"/>
                </a:solidFill>
                <a:cs typeface="+mn-ea"/>
                <a:sym typeface="+mn-lt"/>
              </a:rPr>
              <a:t>01</a:t>
            </a:r>
            <a:endParaRPr lang="zh-CN" altLang="en-US" sz="2800" dirty="0">
              <a:solidFill>
                <a:schemeClr val="bg1"/>
              </a:solidFill>
              <a:cs typeface="+mn-ea"/>
              <a:sym typeface="+mn-lt"/>
            </a:endParaRPr>
          </a:p>
        </p:txBody>
      </p:sp>
    </p:spTree>
    <p:extLst>
      <p:ext uri="{BB962C8B-B14F-4D97-AF65-F5344CB8AC3E}">
        <p14:creationId xmlns:p14="http://schemas.microsoft.com/office/powerpoint/2010/main" val="3216992530"/>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custDataLst>
              <p:tags r:id="rId1"/>
            </p:custDataLst>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chemeClr val="bg1">
                              <a:lumMod val="50000"/>
                            </a:schemeClr>
                          </a:solidFill>
                          <a:latin typeface="微软雅黑" panose="020B0503020204020204" charset="-122"/>
                        </a:rPr>
                        <a:t>轻载</a:t>
                      </a:r>
                      <a:r>
                        <a:rPr lang="en-US" sz="1200" b="0" i="0" u="none" strike="noStrike" dirty="0">
                          <a:solidFill>
                            <a:schemeClr val="bg1">
                              <a:lumMod val="50000"/>
                            </a:schemeClr>
                          </a:solidFill>
                          <a:latin typeface="微软雅黑" panose="020B0503020204020204" charset="-122"/>
                        </a:rPr>
                        <a:t> 10%流量测试</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4"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5"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6"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7"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8" cstate="screen">
            <a:grayscl/>
            <a:extLst>
              <a:ext uri="{BEBA8EAE-BF5A-486C-A8C5-ECC9F3942E4B}">
                <a14:imgProps xmlns:a14="http://schemas.microsoft.com/office/drawing/2010/main">
                  <a14:imgLayer r:embed="rId9">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10"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82949" y="356643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选择我们的理由</a:t>
            </a:r>
            <a:endParaRPr lang="zh-CN" altLang="en-US" dirty="0"/>
          </a:p>
        </p:txBody>
      </p:sp>
      <p:pic>
        <p:nvPicPr>
          <p:cNvPr id="5" name="图片 4" descr="选择我们的理由"/>
          <p:cNvPicPr>
            <a:picLocks noChangeAspect="1"/>
          </p:cNvPicPr>
          <p:nvPr/>
        </p:nvPicPr>
        <p:blipFill>
          <a:blip r:embed="rId2"/>
          <a:stretch>
            <a:fillRect/>
          </a:stretch>
        </p:blipFill>
        <p:spPr>
          <a:xfrm>
            <a:off x="4020855" y="1590522"/>
            <a:ext cx="4478655" cy="4593590"/>
          </a:xfrm>
          <a:prstGeom prst="rect">
            <a:avLst/>
          </a:prstGeom>
        </p:spPr>
      </p:pic>
      <p:sp>
        <p:nvSpPr>
          <p:cNvPr id="3" name="文本框 2"/>
          <p:cNvSpPr txBox="1"/>
          <p:nvPr/>
        </p:nvSpPr>
        <p:spPr>
          <a:xfrm>
            <a:off x="5976772" y="3561614"/>
            <a:ext cx="723481" cy="646332"/>
          </a:xfrm>
          <a:prstGeom prst="rect">
            <a:avLst/>
          </a:prstGeom>
          <a:noFill/>
        </p:spPr>
        <p:txBody>
          <a:bodyPr wrap="square" rtlCol="0">
            <a:spAutoFit/>
          </a:bodyPr>
          <a:lstStyle/>
          <a:p>
            <a:r>
              <a:rPr lang="zh-CN" altLang="en-US" dirty="0" smtClean="0"/>
              <a:t>产品</a:t>
            </a:r>
            <a:endParaRPr lang="en-US" altLang="zh-CN" dirty="0" smtClean="0"/>
          </a:p>
          <a:p>
            <a:r>
              <a:rPr lang="zh-CN" altLang="en-US" dirty="0" smtClean="0"/>
              <a:t>优势</a:t>
            </a:r>
            <a:endParaRPr lang="zh-CN" altLang="en-US" dirty="0"/>
          </a:p>
        </p:txBody>
      </p:sp>
      <p:sp>
        <p:nvSpPr>
          <p:cNvPr id="6" name="文本框 5"/>
          <p:cNvSpPr txBox="1"/>
          <p:nvPr/>
        </p:nvSpPr>
        <p:spPr>
          <a:xfrm>
            <a:off x="5688215" y="2199464"/>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7094062" y="2916943"/>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7094061" y="4428030"/>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4323090" y="2916943"/>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413525" y="4444834"/>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766547" y="5200765"/>
            <a:ext cx="1143933" cy="369332"/>
          </a:xfrm>
          <a:prstGeom prst="rect">
            <a:avLst/>
          </a:prstGeom>
          <a:noFill/>
        </p:spPr>
        <p:txBody>
          <a:bodyPr wrap="square" rtlCol="0">
            <a:spAutoFit/>
          </a:bodyPr>
          <a:lstStyle/>
          <a:p>
            <a:r>
              <a:rPr lang="zh-CN" altLang="en-US" dirty="0">
                <a:solidFill>
                  <a:schemeClr val="bg1"/>
                </a:solidFill>
              </a:rPr>
              <a:t>交期承诺</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23472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idx="4294967295"/>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19" y="495755"/>
            <a:ext cx="10515600" cy="509082"/>
          </a:xfrm>
        </p:spPr>
        <p:txBody>
          <a:bodyPr>
            <a:normAutofit fontScale="90000"/>
          </a:bodyPr>
          <a:lstStyle/>
          <a:p>
            <a:r>
              <a:rPr lang="en-US" altLang="zh-CN" dirty="0"/>
              <a:t>development process of optical </a:t>
            </a:r>
            <a:r>
              <a:rPr lang="en-US" altLang="zh-CN" dirty="0" smtClean="0"/>
              <a:t>module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90" y="1926172"/>
            <a:ext cx="8247619" cy="3809524"/>
          </a:xfrm>
          <a:prstGeom prst="rect">
            <a:avLst/>
          </a:prstGeom>
        </p:spPr>
      </p:pic>
    </p:spTree>
    <p:extLst>
      <p:ext uri="{BB962C8B-B14F-4D97-AF65-F5344CB8AC3E}">
        <p14:creationId xmlns:p14="http://schemas.microsoft.com/office/powerpoint/2010/main" val="14213686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8b855fd-ab21-4f06-8314-44b6dca48d58}"/>
</p:tagLst>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1545</Words>
  <Application>Microsoft Office PowerPoint</Application>
  <PresentationFormat>宽屏</PresentationFormat>
  <Paragraphs>399</Paragraphs>
  <Slides>42</Slides>
  <Notes>27</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42</vt:i4>
      </vt:variant>
    </vt:vector>
  </HeadingPairs>
  <TitlesOfParts>
    <vt:vector size="61" baseType="lpstr">
      <vt:lpstr>Arial Unicode MS</vt:lpstr>
      <vt:lpstr>HelveticaNeueLT Pro 55 Roman</vt:lpstr>
      <vt:lpstr>맑은 고딕</vt:lpstr>
      <vt:lpstr>等线</vt:lpstr>
      <vt:lpstr>等线 Light</vt:lpstr>
      <vt:lpstr>黑体</vt:lpstr>
      <vt:lpstr>宋体</vt:lpstr>
      <vt:lpstr>微软雅黑</vt:lpstr>
      <vt:lpstr>微软雅黑 Light</vt:lpstr>
      <vt:lpstr>Aparajita</vt:lpstr>
      <vt:lpstr>Arial</vt:lpstr>
      <vt:lpstr>Calibri</vt:lpstr>
      <vt:lpstr>Helvetica</vt:lpstr>
      <vt:lpstr>Times New Roman</vt:lpstr>
      <vt:lpstr>Verdana</vt:lpstr>
      <vt:lpstr>Wingdings</vt:lpstr>
      <vt:lpstr>3_第一PPT，www.1ppt.com</vt:lpstr>
      <vt:lpstr>Office 主题​​</vt:lpstr>
      <vt:lpstr>Image</vt:lpstr>
      <vt:lpstr>深圳市赛克斯康科技有限公司</vt:lpstr>
      <vt:lpstr>公司简介</vt:lpstr>
      <vt:lpstr>企业简介</vt:lpstr>
      <vt:lpstr>企业简介</vt:lpstr>
      <vt:lpstr>发展历程</vt:lpstr>
      <vt:lpstr>组织结构</vt:lpstr>
      <vt:lpstr>研发体系</vt:lpstr>
      <vt:lpstr>研发</vt:lpstr>
      <vt:lpstr>development process of optical module</vt:lpstr>
      <vt:lpstr>光模块开发流程</vt:lpstr>
      <vt:lpstr>Core Product</vt:lpstr>
      <vt:lpstr>光通信解决方案</vt:lpstr>
      <vt:lpstr>接入网(Optional)</vt:lpstr>
      <vt:lpstr>数据中心</vt:lpstr>
      <vt:lpstr>传输网</vt:lpstr>
      <vt:lpstr>无线网</vt:lpstr>
      <vt:lpstr>生产体系</vt:lpstr>
      <vt:lpstr>工厂简介</vt:lpstr>
      <vt:lpstr>工厂图片</vt:lpstr>
      <vt:lpstr>生产流程</vt:lpstr>
      <vt:lpstr>部分测试交换机</vt:lpstr>
      <vt:lpstr>PowerPoint 演示文稿</vt:lpstr>
      <vt:lpstr>11年+兼容技术积累与严苛测试, 解决丢包、误码和CRC报错等一系列难题</vt:lpstr>
      <vt:lpstr>测试设备</vt:lpstr>
      <vt:lpstr>兼容品牌</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选择我们的理由</vt:lpstr>
      <vt:lpstr>PowerPoint 演示文稿</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722</cp:revision>
  <dcterms:created xsi:type="dcterms:W3CDTF">2020-11-10T06:52:00Z</dcterms:created>
  <dcterms:modified xsi:type="dcterms:W3CDTF">2020-12-18T11:05:58Z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